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notesMasterIdLst>
    <p:notesMasterId r:id="rId13"/>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CULTIVATE</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6.7 · the capstone</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3800" b="1" dirty="0">
                <a:solidFill>
                  <a:srgbClr val="FFFFFF"/>
                </a:solidFill>
                <a:latin typeface="Cambria" pitchFamily="34" charset="0"/>
                <a:ea typeface="Cambria" pitchFamily="34" charset="-122"/>
                <a:cs typeface="Cambria" pitchFamily="34" charset="-120"/>
              </a:rPr>
              <a:t>Closing </a:t>
            </a:r>
            <a:pPr indent="0" marL="0">
              <a:buNone/>
            </a:pPr>
            <a:r>
              <a:rPr lang="en-US" sz="3800" b="1" dirty="0">
                <a:solidFill>
                  <a:srgbClr val="9FE1CB"/>
                </a:solidFill>
                <a:latin typeface="Cambria" pitchFamily="34" charset="0"/>
                <a:ea typeface="Cambria" pitchFamily="34" charset="-122"/>
                <a:cs typeface="Cambria" pitchFamily="34" charset="-120"/>
              </a:rPr>
              <a:t>the Loop</a:t>
            </a:r>
            <a:endParaRPr lang="en-US" sz="38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What if the whole engine could run, and grow, on its own?</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YOU BUILT THE WHOLE ENGINE</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The loop, worked,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ends feast or famine.</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Capture, Confirm, Care, Cultivate, running forever. You built an engine that grows on its own. Profits, and peace. This is what we build together.</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That's the method, complete. The journey was never the course. It was your business.</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who in your Manifest is ready to rebook or refer. You finished the journey, now come fly it with the crew.</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WHERE THE WHOLE METHOD COMES TOGETHER</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000" b="1" dirty="0">
                <a:solidFill>
                  <a:srgbClr val="FFFFFF"/>
                </a:solidFill>
                <a:latin typeface="Cambria" pitchFamily="34" charset="0"/>
                <a:ea typeface="Cambria" pitchFamily="34" charset="-122"/>
                <a:cs typeface="Cambria" pitchFamily="34" charset="-120"/>
              </a:rPr>
              <a:t>This is where the line
</a:t>
            </a:r>
            <a:endParaRPr lang="en-US" sz="3000" dirty="0"/>
          </a:p>
          <a:p>
            <a:pPr indent="0" marL="0">
              <a:lnSpc>
                <a:spcPct val="108000"/>
              </a:lnSpc>
              <a:buNone/>
            </a:pPr>
            <a:r>
              <a:rPr lang="en-US" sz="3000" b="1" dirty="0">
                <a:solidFill>
                  <a:srgbClr val="9FE1CB"/>
                </a:solidFill>
                <a:latin typeface="Cambria" pitchFamily="34" charset="0"/>
                <a:ea typeface="Cambria" pitchFamily="34" charset="-122"/>
                <a:cs typeface="Cambria" pitchFamily="34" charset="-120"/>
              </a:rPr>
              <a:t>becomes a loop.</a:t>
            </a:r>
            <a:endParaRPr lang="en-US" sz="30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Capture, Confirm, Care, Cultivate. Worked together, they stop being a checklist and become a wheel that turns itself, and every cycle runs warmer and easier than the last.</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LEAKY BUCKET, AND FEAST OR FAMINE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A loop </a:t>
            </a:r>
            <a:pPr indent="0" marL="0">
              <a:buNone/>
            </a:pPr>
            <a:r>
              <a:rPr lang="en-US" sz="2400" b="1" dirty="0">
                <a:solidFill>
                  <a:srgbClr val="1D9E75"/>
                </a:solidFill>
                <a:latin typeface="Cambria" pitchFamily="34" charset="0"/>
                <a:ea typeface="Cambria" pitchFamily="34" charset="-122"/>
                <a:cs typeface="Cambria" pitchFamily="34" charset="-120"/>
              </a:rPr>
              <a:t>holds what a line spills.</a:t>
            </a:r>
            <a:endParaRPr lang="en-US" sz="2400" dirty="0"/>
          </a:p>
        </p:txBody>
      </p:sp>
      <p:sp>
        <p:nvSpPr>
          <p:cNvPr id="4" name="Text 2"/>
          <p:cNvSpPr/>
          <p:nvPr/>
        </p:nvSpPr>
        <p:spPr>
          <a:xfrm>
            <a:off x="502920" y="1737360"/>
            <a:ext cx="8138160" cy="1783080"/>
          </a:xfrm>
          <a:prstGeom prst="rect">
            <a:avLst/>
          </a:prstGeom>
          <a:noFill/>
          <a:ln/>
        </p:spPr>
        <p:txBody>
          <a:bodyPr wrap="square" rtlCol="0" anchor="ctr">
            <a:normAutofit/>
          </a:bodyPr>
          <a:lstStyle/>
          <a:p>
            <a:pPr algn="l" indent="0" marL="0">
              <a:lnSpc>
                <a:spcPct val="110000"/>
              </a:lnSpc>
              <a:buNone/>
            </a:pPr>
            <a:r>
              <a:rPr lang="en-US" sz="1500" dirty="0">
                <a:solidFill>
                  <a:srgbClr val="3F4B59"/>
                </a:solidFill>
                <a:latin typeface="Calibri" pitchFamily="34" charset="0"/>
                <a:ea typeface="Calibri" pitchFamily="34" charset="-122"/>
                <a:cs typeface="Calibri" pitchFamily="34" charset="-120"/>
              </a:rPr>
              <a:t>All through Confirm, Care, and Cultivate, we fought one headwind: the Leaky Bucket, every place a good lead or a happy client could slip away. And here, at the end, you seal it, because a loop has no open end to leak from. What flows out of Cultivate, a referral, a repeat booking, flows right back into the top. And when that happens, the oldest headwind of all, Feast or Famine, finally loosens its grip, because warm bookings from people who already love you smooth out the rollercoaster you started with. You do not lurch from full to empty anymore. The wheel keeps turning, and the work gets calmer.</a:t>
            </a:r>
            <a:endParaRPr lang="en-US" sz="1500" dirty="0"/>
          </a:p>
        </p:txBody>
      </p:sp>
      <p:sp>
        <p:nvSpPr>
          <p:cNvPr id="5" name="Shape 3"/>
          <p:cNvSpPr/>
          <p:nvPr/>
        </p:nvSpPr>
        <p:spPr>
          <a:xfrm>
            <a:off x="502920" y="361188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00" b="1" dirty="0">
                <a:solidFill>
                  <a:srgbClr val="993C1D"/>
                </a:solidFill>
                <a:latin typeface="Cambria" pitchFamily="34" charset="0"/>
                <a:ea typeface="Cambria" pitchFamily="34" charset="-122"/>
                <a:cs typeface="Cambria" pitchFamily="34" charset="-120"/>
              </a:rPr>
              <a:t>A loop has no open end to leak from. Warm repeat bookings smooth the feast-or-famine rollercoaster for good.</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HOW THE END FEEDS THE BEGINNING</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Out the bottom, </a:t>
            </a:r>
            <a:pPr indent="0" marL="0">
              <a:buNone/>
            </a:pPr>
            <a:r>
              <a:rPr lang="en-US" sz="3000" b="1" dirty="0">
                <a:solidFill>
                  <a:srgbClr val="1D9E75"/>
                </a:solidFill>
                <a:latin typeface="Cambria" pitchFamily="34" charset="0"/>
                <a:ea typeface="Cambria" pitchFamily="34" charset="-122"/>
                <a:cs typeface="Cambria" pitchFamily="34" charset="-120"/>
              </a:rPr>
              <a:t>back to the top.</a:t>
            </a:r>
            <a:endParaRPr lang="en-US" sz="3000" dirty="0"/>
          </a:p>
        </p:txBody>
      </p:sp>
      <p:sp>
        <p:nvSpPr>
          <p:cNvPr id="4" name="Shape 2"/>
          <p:cNvSpPr/>
          <p:nvPr/>
        </p:nvSpPr>
        <p:spPr>
          <a:xfrm>
            <a:off x="502920" y="1691640"/>
            <a:ext cx="3931920" cy="1828800"/>
          </a:xfrm>
          <a:prstGeom prst="roundRect">
            <a:avLst>
              <a:gd name="adj" fmla="val 5000"/>
            </a:avLst>
          </a:prstGeom>
          <a:solidFill>
            <a:srgbClr val="E1F5EE"/>
          </a:solidFill>
          <a:ln w="19050">
            <a:solidFill>
              <a:srgbClr val="5DCAA5"/>
            </a:solidFill>
            <a:prstDash val="solid"/>
          </a:ln>
        </p:spPr>
      </p:sp>
      <p:sp>
        <p:nvSpPr>
          <p:cNvPr id="5" name="Text 3"/>
          <p:cNvSpPr/>
          <p:nvPr/>
        </p:nvSpPr>
        <p:spPr>
          <a:xfrm>
            <a:off x="758952" y="185623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Referrals become new Captures</a:t>
            </a:r>
            <a:endParaRPr lang="en-US" sz="1600" dirty="0"/>
          </a:p>
        </p:txBody>
      </p:sp>
      <p:sp>
        <p:nvSpPr>
          <p:cNvPr id="6" name="Text 4"/>
          <p:cNvSpPr/>
          <p:nvPr/>
        </p:nvSpPr>
        <p:spPr>
          <a:xfrm>
            <a:off x="758952" y="2350008"/>
            <a:ext cx="3474720" cy="100584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Every advocate you made in Care and every ask you ran in Cultivate sends a friend to the top of your funnel, already warm. That is Capture, except you skipped the cold part. Your best new leads now come from your old clients.</a:t>
            </a:r>
            <a:endParaRPr lang="en-US" sz="1350" dirty="0"/>
          </a:p>
        </p:txBody>
      </p:sp>
      <p:sp>
        <p:nvSpPr>
          <p:cNvPr id="7" name="Shape 5"/>
          <p:cNvSpPr/>
          <p:nvPr/>
        </p:nvSpPr>
        <p:spPr>
          <a:xfrm>
            <a:off x="4709160" y="1691640"/>
            <a:ext cx="3931920" cy="1828800"/>
          </a:xfrm>
          <a:prstGeom prst="roundRect">
            <a:avLst>
              <a:gd name="adj" fmla="val 5000"/>
            </a:avLst>
          </a:prstGeom>
          <a:solidFill>
            <a:srgbClr val="E1F5EE"/>
          </a:solidFill>
          <a:ln w="19050">
            <a:solidFill>
              <a:srgbClr val="5DCAA5"/>
            </a:solidFill>
            <a:prstDash val="solid"/>
          </a:ln>
        </p:spPr>
      </p:sp>
      <p:sp>
        <p:nvSpPr>
          <p:cNvPr id="8" name="Text 6"/>
          <p:cNvSpPr/>
          <p:nvPr/>
        </p:nvSpPr>
        <p:spPr>
          <a:xfrm>
            <a:off x="4965192" y="185623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Repeats become easy Confirms</a:t>
            </a:r>
            <a:endParaRPr lang="en-US" sz="1600" dirty="0"/>
          </a:p>
        </p:txBody>
      </p:sp>
      <p:sp>
        <p:nvSpPr>
          <p:cNvPr id="9" name="Text 7"/>
          <p:cNvSpPr/>
          <p:nvPr/>
        </p:nvSpPr>
        <p:spPr>
          <a:xfrm>
            <a:off x="4965192" y="2350008"/>
            <a:ext cx="3474720" cy="100584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And every dream you nudged, every client you stayed top of mind with, comes back to book again, already sold. That is Confirm, except the trust is already there. The second trip is far easier to win than the first.</a:t>
            </a:r>
            <a:endParaRPr lang="en-US" sz="1350" dirty="0"/>
          </a:p>
        </p:txBody>
      </p:sp>
      <p:sp>
        <p:nvSpPr>
          <p:cNvPr id="10" name="Shape 8"/>
          <p:cNvSpPr/>
          <p:nvPr/>
        </p:nvSpPr>
        <p:spPr>
          <a:xfrm>
            <a:off x="502920" y="3703320"/>
            <a:ext cx="8138160" cy="640080"/>
          </a:xfrm>
          <a:prstGeom prst="roundRect">
            <a:avLst>
              <a:gd name="adj" fmla="val 11429"/>
            </a:avLst>
          </a:prstGeom>
          <a:solidFill>
            <a:srgbClr val="0F6E56"/>
          </a:solidFill>
          <a:ln/>
        </p:spPr>
      </p:sp>
      <p:sp>
        <p:nvSpPr>
          <p:cNvPr id="11" name="Text 9"/>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The end of the loop feeds the beginning. Referrals are warm Captures, repeats are easy Confirms.</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LOOP ONLY PAYS IF YOU WORK IT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Who's ready </a:t>
            </a:r>
            <a:pPr indent="0" marL="0">
              <a:buNone/>
            </a:pPr>
            <a:r>
              <a:rPr lang="en-US" sz="3000" b="1" dirty="0">
                <a:solidFill>
                  <a:srgbClr val="1D9E75"/>
                </a:solidFill>
                <a:latin typeface="Cambria" pitchFamily="34" charset="0"/>
                <a:ea typeface="Cambria" pitchFamily="34" charset="-122"/>
                <a:cs typeface="Cambria" pitchFamily="34" charset="-120"/>
              </a:rPr>
              <a:t>right now?</a:t>
            </a:r>
            <a:endParaRPr lang="en-US" sz="3000" dirty="0"/>
          </a:p>
        </p:txBody>
      </p:sp>
      <p:sp>
        <p:nvSpPr>
          <p:cNvPr id="4" name="Text 2"/>
          <p:cNvSpPr/>
          <p:nvPr/>
        </p:nvSpPr>
        <p:spPr>
          <a:xfrm>
            <a:off x="502920" y="1737360"/>
            <a:ext cx="8138160" cy="1783080"/>
          </a:xfrm>
          <a:prstGeom prst="rect">
            <a:avLst/>
          </a:prstGeom>
          <a:noFill/>
          <a:ln/>
        </p:spPr>
        <p:txBody>
          <a:bodyPr wrap="square" rtlCol="0" anchor="ctr">
            <a:normAutofit/>
          </a:bodyPr>
          <a:lstStyle/>
          <a:p>
            <a:pPr algn="l" indent="0" marL="0">
              <a:lnSpc>
                <a:spcPct val="110000"/>
              </a:lnSpc>
              <a:buNone/>
            </a:pPr>
            <a:r>
              <a:rPr lang="en-US" sz="1500" dirty="0">
                <a:solidFill>
                  <a:srgbClr val="3F4B59"/>
                </a:solidFill>
                <a:latin typeface="Calibri" pitchFamily="34" charset="0"/>
                <a:ea typeface="Calibri" pitchFamily="34" charset="-122"/>
                <a:cs typeface="Calibri" pitchFamily="34" charset="-120"/>
              </a:rPr>
              <a:t>A loop that just sits there is a diagram. A loop you work is a business. So the habit that ties this whole method together is simple: regularly, you look at your Manifest and you ask one question. Who is ready, right now, to rebook or refer? Whose trip anniversary is coming? Whose someday dream is suddenly in season? Who just gushed about their trip and is primed for an ask? The answers are sitting in the system you built, waiting for five minutes of your attention. This is the daily-five-minutes habit from Confirm, grown up. Work the loop a little, every week, and it pays you back forever.</a:t>
            </a:r>
            <a:endParaRPr lang="en-US" sz="150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Ask your Manifest one question on a rhythm: who's ready to rebook or refer right now? The answers are already there.</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WHOLE POINT OF THE METHOD</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Warmer </a:t>
            </a:r>
            <a:pPr indent="0" marL="0">
              <a:buNone/>
            </a:pPr>
            <a:r>
              <a:rPr lang="en-US" sz="3000" b="1" dirty="0">
                <a:solidFill>
                  <a:srgbClr val="1D9E75"/>
                </a:solidFill>
                <a:latin typeface="Cambria" pitchFamily="34" charset="0"/>
                <a:ea typeface="Cambria" pitchFamily="34" charset="-122"/>
                <a:cs typeface="Cambria" pitchFamily="34" charset="-120"/>
              </a:rPr>
              <a:t>every cycle.</a:t>
            </a:r>
            <a:endParaRPr lang="en-US" sz="3000" dirty="0"/>
          </a:p>
        </p:txBody>
      </p:sp>
      <p:sp>
        <p:nvSpPr>
          <p:cNvPr id="4" name="Text 2"/>
          <p:cNvSpPr/>
          <p:nvPr/>
        </p:nvSpPr>
        <p:spPr>
          <a:xfrm>
            <a:off x="502920" y="1737360"/>
            <a:ext cx="8138160" cy="1783080"/>
          </a:xfrm>
          <a:prstGeom prst="rect">
            <a:avLst/>
          </a:prstGeom>
          <a:noFill/>
          <a:ln/>
        </p:spPr>
        <p:txBody>
          <a:bodyPr wrap="square" rtlCol="0" anchor="ctr">
            <a:normAutofit/>
          </a:bodyPr>
          <a:lstStyle/>
          <a:p>
            <a:pPr algn="l" indent="0" marL="0">
              <a:lnSpc>
                <a:spcPct val="110000"/>
              </a:lnSpc>
              <a:buNone/>
            </a:pPr>
            <a:r>
              <a:rPr lang="en-US" sz="1500" dirty="0">
                <a:solidFill>
                  <a:srgbClr val="3F4B59"/>
                </a:solidFill>
                <a:latin typeface="Calibri" pitchFamily="34" charset="0"/>
                <a:ea typeface="Calibri" pitchFamily="34" charset="-122"/>
                <a:cs typeface="Calibri" pitchFamily="34" charset="-120"/>
              </a:rPr>
              <a:t>Step back and see what you have actually built across these six parts. You Aimed, you Built the launchpad once, and then you set a loop spinning: Capture, Confirm, Care, Cultivate, around and around. The first time around, it is work. But each turn, more of your bookings come from people who already trust you, so each turn is warmer, cheaper, and calmer than the last. That is Cruising Altitude. That is the business coming to you instead of you chasing it. That is the destination we named at the very beginning: not passive, but lighter. Profits, and peace. You did not just learn marketing. You built an engine that grows on its own.</a:t>
            </a:r>
            <a:endParaRPr lang="en-US" sz="150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Each turn of the loop is warmer, cheaper, and calmer than the last. That is Cruising Altitude: profits and peace.</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CAPTURE · CONFIRM · CARE · CULTIVATE, AND BACK AGAIN</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The line becomes a loop.</a:t>
            </a:r>
            <a:endParaRPr lang="en-US" sz="2400" dirty="0"/>
          </a:p>
        </p:txBody>
      </p:sp>
      <p:pic>
        <p:nvPicPr>
          <p:cNvPr id="4" name="Image 0" descr="/Users/robertearl/Documents/Marketing Journeys/production/assets/mj-6.7-loop.png">    </p:cNvPr>
          <p:cNvPicPr>
            <a:picLocks noChangeAspect="1"/>
          </p:cNvPicPr>
          <p:nvPr/>
        </p:nvPicPr>
        <p:blipFill>
          <a:blip r:embed="rId1"/>
          <a:stretch>
            <a:fillRect/>
          </a:stretch>
        </p:blipFill>
        <p:spPr>
          <a:xfrm>
            <a:off x="274320" y="1234440"/>
            <a:ext cx="8595360" cy="384048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200" b="1" dirty="0">
                <a:solidFill>
                  <a:srgbClr val="1C2733"/>
                </a:solidFill>
                <a:latin typeface="Cambria" pitchFamily="34" charset="0"/>
                <a:ea typeface="Cambria" pitchFamily="34" charset="-122"/>
                <a:cs typeface="Cambria" pitchFamily="34" charset="-120"/>
              </a:rPr>
              <a:t>More than copy. </a:t>
            </a:r>
            <a:pPr indent="0" marL="0">
              <a:buNone/>
            </a:pPr>
            <a:r>
              <a:rPr lang="en-US" sz="2200" b="1" dirty="0">
                <a:solidFill>
                  <a:srgbClr val="1D9E75"/>
                </a:solidFill>
                <a:latin typeface="Cambria" pitchFamily="34" charset="0"/>
                <a:ea typeface="Cambria" pitchFamily="34" charset="-122"/>
                <a:cs typeface="Cambria" pitchFamily="34" charset="-120"/>
              </a:rPr>
              <a:t>It reads the whole loop.</a:t>
            </a:r>
            <a:endParaRPr lang="en-US" sz="22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SPOT</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Who's ready</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scans your Manifest and surfaces who is primed to rebook or refer right now.</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PRIORITIZE</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This week's five</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hands you a short, ranked list so your weekly loop-work takes minutes.</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RUN</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whole crew</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Across Cultivate, it drafts the touch, the nudge, the ask, so you keep the wheel turning.</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Work </a:t>
            </a:r>
            <a:pPr indent="0" marL="0">
              <a:buNone/>
            </a:pPr>
            <a:r>
              <a:rPr lang="en-US" sz="3000" b="1" dirty="0">
                <a:solidFill>
                  <a:srgbClr val="1D9E75"/>
                </a:solidFill>
                <a:latin typeface="Cambria" pitchFamily="34" charset="0"/>
                <a:ea typeface="Cambria" pitchFamily="34" charset="-122"/>
                <a:cs typeface="Cambria" pitchFamily="34" charset="-120"/>
              </a:rPr>
              <a:t>your loop.</a:t>
            </a:r>
            <a:endParaRPr lang="en-US" sz="3000" dirty="0"/>
          </a:p>
        </p:txBody>
      </p:sp>
      <p:sp>
        <p:nvSpPr>
          <p:cNvPr id="4" name="Shape 2"/>
          <p:cNvSpPr/>
          <p:nvPr/>
        </p:nvSpPr>
        <p:spPr>
          <a:xfrm>
            <a:off x="502920" y="1828800"/>
            <a:ext cx="502920" cy="502920"/>
          </a:xfrm>
          <a:prstGeom prst="ellipse">
            <a:avLst/>
          </a:prstGeom>
          <a:solidFill>
            <a:srgbClr val="D85A30"/>
          </a:solidFill>
          <a:ln/>
        </p:spPr>
      </p:sp>
      <p:sp>
        <p:nvSpPr>
          <p:cNvPr id="5" name="Text 3"/>
          <p:cNvSpPr/>
          <p:nvPr/>
        </p:nvSpPr>
        <p:spPr>
          <a:xfrm>
            <a:off x="502920" y="18288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830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weekly look</a:t>
            </a:r>
            <a:endParaRPr lang="en-US" sz="1600" dirty="0"/>
          </a:p>
        </p:txBody>
      </p:sp>
      <p:sp>
        <p:nvSpPr>
          <p:cNvPr id="7" name="Text 5"/>
          <p:cNvSpPr/>
          <p:nvPr/>
        </p:nvSpPr>
        <p:spPr>
          <a:xfrm>
            <a:off x="4114800" y="17830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Set the recurring time you'll open your Manifest and ask who's ready. (The Your Loop worksheet.)</a:t>
            </a:r>
            <a:endParaRPr lang="en-US" sz="1250" dirty="0"/>
          </a:p>
        </p:txBody>
      </p:sp>
      <p:sp>
        <p:nvSpPr>
          <p:cNvPr id="8" name="Shape 6"/>
          <p:cNvSpPr/>
          <p:nvPr/>
        </p:nvSpPr>
        <p:spPr>
          <a:xfrm>
            <a:off x="502920" y="2743200"/>
            <a:ext cx="502920" cy="502920"/>
          </a:xfrm>
          <a:prstGeom prst="ellipse">
            <a:avLst/>
          </a:prstGeom>
          <a:solidFill>
            <a:srgbClr val="D85A30"/>
          </a:solidFill>
          <a:ln/>
        </p:spPr>
      </p:sp>
      <p:sp>
        <p:nvSpPr>
          <p:cNvPr id="9" name="Text 7"/>
          <p:cNvSpPr/>
          <p:nvPr/>
        </p:nvSpPr>
        <p:spPr>
          <a:xfrm>
            <a:off x="502920" y="27432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974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Who's ready now</a:t>
            </a:r>
            <a:endParaRPr lang="en-US" sz="1600" dirty="0"/>
          </a:p>
        </p:txBody>
      </p:sp>
      <p:sp>
        <p:nvSpPr>
          <p:cNvPr id="11" name="Text 9"/>
          <p:cNvSpPr/>
          <p:nvPr/>
        </p:nvSpPr>
        <p:spPr>
          <a:xfrm>
            <a:off x="4114800" y="26974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List who, today, is primed to rebook or refer, and the one move for each.</a:t>
            </a:r>
            <a:endParaRPr lang="en-US" sz="1250" dirty="0"/>
          </a:p>
        </p:txBody>
      </p:sp>
      <p:sp>
        <p:nvSpPr>
          <p:cNvPr id="12" name="Shape 10"/>
          <p:cNvSpPr/>
          <p:nvPr/>
        </p:nvSpPr>
        <p:spPr>
          <a:xfrm>
            <a:off x="502920" y="3657600"/>
            <a:ext cx="502920" cy="502920"/>
          </a:xfrm>
          <a:prstGeom prst="ellipse">
            <a:avLst/>
          </a:prstGeom>
          <a:solidFill>
            <a:srgbClr val="D85A30"/>
          </a:solidFill>
          <a:ln/>
        </p:spPr>
      </p:sp>
      <p:sp>
        <p:nvSpPr>
          <p:cNvPr id="13" name="Text 11"/>
          <p:cNvSpPr/>
          <p:nvPr/>
        </p:nvSpPr>
        <p:spPr>
          <a:xfrm>
            <a:off x="502920" y="36576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6118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Keep it spinning</a:t>
            </a:r>
            <a:endParaRPr lang="en-US" sz="1600" dirty="0"/>
          </a:p>
        </p:txBody>
      </p:sp>
      <p:sp>
        <p:nvSpPr>
          <p:cNvPr id="15" name="Text 13"/>
          <p:cNvSpPr/>
          <p:nvPr/>
        </p:nvSpPr>
        <p:spPr>
          <a:xfrm>
            <a:off x="4114800" y="36118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Make working the loop a habit, the small weekly work that pays you forever.</a:t>
            </a:r>
            <a:endParaRPr lang="en-US" sz="12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6.7 — Closing the Loop</dc:title>
  <dc:subject>PptxGenJS Presentation</dc:subject>
  <dc:creator>Marketing Journeys</dc:creator>
  <cp:lastModifiedBy>Marketing Journeys</cp:lastModifiedBy>
  <cp:revision>1</cp:revision>
  <dcterms:created xsi:type="dcterms:W3CDTF">2026-06-13T19:07:25Z</dcterms:created>
  <dcterms:modified xsi:type="dcterms:W3CDTF">2026-06-13T19:07:25Z</dcterms:modified>
</cp:coreProperties>
</file>