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CARE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5.5</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200" b="1" dirty="0">
                <a:solidFill>
                  <a:srgbClr val="FFFFFF"/>
                </a:solidFill>
                <a:latin typeface="Cambria" pitchFamily="34" charset="0"/>
                <a:ea typeface="Cambria" pitchFamily="34" charset="-122"/>
                <a:cs typeface="Cambria" pitchFamily="34" charset="-120"/>
              </a:rPr>
              <a:t>The </a:t>
            </a:r>
            <a:pPr indent="0" marL="0">
              <a:buNone/>
            </a:pPr>
            <a:r>
              <a:rPr lang="en-US" sz="4200" b="1" dirty="0">
                <a:solidFill>
                  <a:srgbClr val="9FE1CB"/>
                </a:solidFill>
                <a:latin typeface="Cambria" pitchFamily="34" charset="0"/>
                <a:ea typeface="Cambria" pitchFamily="34" charset="-122"/>
                <a:cs typeface="Cambria" pitchFamily="34" charset="-120"/>
              </a:rPr>
              <a:t>Welcome Home</a:t>
            </a:r>
            <a:endParaRPr lang="en-US" sz="42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Am I using the homecoming, or letting the magic fade in silence?</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The homecoming makes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the forever client.</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write your welcome-home and your testimonial ask today. Capturing the magic at its peak and gently opening the next door, every trip, is what we build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5.6, Staying Top of Mind: the long game that keeps you their advisor between trips.</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testimonial-request wording for the group to refine.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MOMENT ALMOST EVERYONE WASTES</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200" b="1" dirty="0">
                <a:solidFill>
                  <a:srgbClr val="FFFFFF"/>
                </a:solidFill>
                <a:latin typeface="Cambria" pitchFamily="34" charset="0"/>
                <a:ea typeface="Cambria" pitchFamily="34" charset="-122"/>
                <a:cs typeface="Cambria" pitchFamily="34" charset="-120"/>
              </a:rPr>
              <a:t>The trip isn't over
</a:t>
            </a:r>
            <a:endParaRPr lang="en-US" sz="3200" dirty="0"/>
          </a:p>
          <a:p>
            <a:pPr indent="0" marL="0">
              <a:lnSpc>
                <a:spcPct val="108000"/>
              </a:lnSpc>
              <a:buNone/>
            </a:pPr>
            <a:r>
              <a:rPr lang="en-US" sz="3200" b="1" dirty="0">
                <a:solidFill>
                  <a:srgbClr val="9FE1CB"/>
                </a:solidFill>
                <a:latin typeface="Cambria" pitchFamily="34" charset="0"/>
                <a:ea typeface="Cambria" pitchFamily="34" charset="-122"/>
                <a:cs typeface="Cambria" pitchFamily="34" charset="-120"/>
              </a:rPr>
              <a:t>when they land.</a:t>
            </a:r>
            <a:endParaRPr lang="en-US" sz="32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Your client comes home glowing, full of stories, more in love with travel than ever. That glow is precious, and it fades fast. The welcome home is where a great trip becomes a forever client.</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glow </a:t>
            </a:r>
            <a:pPr indent="0" marL="0">
              <a:buNone/>
            </a:pPr>
            <a:r>
              <a:rPr lang="en-US" sz="3000" b="1" dirty="0">
                <a:solidFill>
                  <a:srgbClr val="1D9E75"/>
                </a:solidFill>
                <a:latin typeface="Cambria" pitchFamily="34" charset="0"/>
                <a:ea typeface="Cambria" pitchFamily="34" charset="-122"/>
                <a:cs typeface="Cambria" pitchFamily="34" charset="-120"/>
              </a:rPr>
              <a:t>fades fast.</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The day they get home, your client is at their absolute peak: thrilled, grateful, bursting to tell someone. And then, for most advisors, silence. The trip ends, the advisor moves on, and that beautiful glow just quietly fades into ordinary life. Within a couple of weeks the magic is gone, and with it your easiest testimonial, your warmest referral, and the open door to their next trip. That is the leak this session plugs, and it is a heartbreaking one, because the gold was right there for the taking. Show up at the homecoming, while the glow is high, and you capture everything that the silence lets slip away.</a:t>
            </a:r>
            <a:endParaRPr lang="en-US" sz="155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993C1D"/>
                </a:solidFill>
                <a:latin typeface="Cambria" pitchFamily="34" charset="0"/>
                <a:ea typeface="Cambria" pitchFamily="34" charset="-122"/>
                <a:cs typeface="Cambria" pitchFamily="34" charset="-120"/>
              </a:rPr>
              <a:t>They're at peak glow the day they land. Go silent and it fades, taking the testimonial and the next trip.</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SHOW UP FOR THE HOMECOMING</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Welcome home, </a:t>
            </a:r>
            <a:pPr indent="0" marL="0">
              <a:buNone/>
            </a:pPr>
            <a:r>
              <a:rPr lang="en-US" sz="3000" b="1" dirty="0">
                <a:solidFill>
                  <a:srgbClr val="1D9E75"/>
                </a:solidFill>
                <a:latin typeface="Cambria" pitchFamily="34" charset="0"/>
                <a:ea typeface="Cambria" pitchFamily="34" charset="-122"/>
                <a:cs typeface="Cambria" pitchFamily="34" charset="-120"/>
              </a:rPr>
              <a:t>then listen.</a:t>
            </a:r>
            <a:endParaRPr lang="en-US" sz="3000" dirty="0"/>
          </a:p>
        </p:txBody>
      </p:sp>
      <p:sp>
        <p:nvSpPr>
          <p:cNvPr id="4" name="Shape 2"/>
          <p:cNvSpPr/>
          <p:nvPr/>
        </p:nvSpPr>
        <p:spPr>
          <a:xfrm>
            <a:off x="502920" y="1691640"/>
            <a:ext cx="3931920" cy="1828800"/>
          </a:xfrm>
          <a:prstGeom prst="roundRect">
            <a:avLst>
              <a:gd name="adj" fmla="val 5000"/>
            </a:avLst>
          </a:prstGeom>
          <a:solidFill>
            <a:srgbClr val="E1F5EE"/>
          </a:solidFill>
          <a:ln w="19050">
            <a:solidFill>
              <a:srgbClr val="5DCAA5"/>
            </a:solidFill>
            <a:prstDash val="solid"/>
          </a:ln>
        </p:spPr>
      </p:sp>
      <p:sp>
        <p:nvSpPr>
          <p:cNvPr id="5" name="Text 3"/>
          <p:cNvSpPr/>
          <p:nvPr/>
        </p:nvSpPr>
        <p:spPr>
          <a:xfrm>
            <a:off x="75895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The welcome-home touch</a:t>
            </a:r>
            <a:endParaRPr lang="en-US" sz="1600" dirty="0"/>
          </a:p>
        </p:txBody>
      </p:sp>
      <p:sp>
        <p:nvSpPr>
          <p:cNvPr id="6" name="Text 4"/>
          <p:cNvSpPr/>
          <p:nvPr/>
        </p:nvSpPr>
        <p:spPr>
          <a:xfrm>
            <a:off x="75895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A warm note, or a small gift waiting when they walk in: welcome back, I've been dying to hear about it. The magic bookends the trip, and they feel cared for to the very end.</a:t>
            </a:r>
            <a:endParaRPr lang="en-US" sz="1350" dirty="0"/>
          </a:p>
        </p:txBody>
      </p:sp>
      <p:sp>
        <p:nvSpPr>
          <p:cNvPr id="7" name="Shape 5"/>
          <p:cNvSpPr/>
          <p:nvPr/>
        </p:nvSpPr>
        <p:spPr>
          <a:xfrm>
            <a:off x="4709160" y="1691640"/>
            <a:ext cx="3931920" cy="1828800"/>
          </a:xfrm>
          <a:prstGeom prst="roundRect">
            <a:avLst>
              <a:gd name="adj" fmla="val 5000"/>
            </a:avLst>
          </a:prstGeom>
          <a:solidFill>
            <a:srgbClr val="E1F5EE"/>
          </a:solidFill>
          <a:ln w="19050">
            <a:solidFill>
              <a:srgbClr val="5DCAA5"/>
            </a:solidFill>
            <a:prstDash val="solid"/>
          </a:ln>
        </p:spPr>
      </p:sp>
      <p:sp>
        <p:nvSpPr>
          <p:cNvPr id="8" name="Text 6"/>
          <p:cNvSpPr/>
          <p:nvPr/>
        </p:nvSpPr>
        <p:spPr>
          <a:xfrm>
            <a:off x="496519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The debrief</a:t>
            </a:r>
            <a:endParaRPr lang="en-US" sz="1600" dirty="0"/>
          </a:p>
        </p:txBody>
      </p:sp>
      <p:sp>
        <p:nvSpPr>
          <p:cNvPr id="9" name="Text 7"/>
          <p:cNvSpPr/>
          <p:nvPr/>
        </p:nvSpPr>
        <p:spPr>
          <a:xfrm>
            <a:off x="496519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Then you ask, and you genuinely listen. How was it? What was the best moment? You're not fishing, you care, and their answers are pure gold for the trip you'll plan next.</a:t>
            </a:r>
            <a:endParaRPr lang="en-US" sz="1350" dirty="0"/>
          </a:p>
        </p:txBody>
      </p:sp>
      <p:sp>
        <p:nvSpPr>
          <p:cNvPr id="10" name="Shape 8"/>
          <p:cNvSpPr/>
          <p:nvPr/>
        </p:nvSpPr>
        <p:spPr>
          <a:xfrm>
            <a:off x="502920" y="3703320"/>
            <a:ext cx="8138160" cy="640080"/>
          </a:xfrm>
          <a:prstGeom prst="roundRect">
            <a:avLst>
              <a:gd name="adj" fmla="val 11429"/>
            </a:avLst>
          </a:prstGeom>
          <a:solidFill>
            <a:srgbClr val="0F6E56"/>
          </a:solidFill>
          <a:ln/>
        </p:spPr>
      </p:sp>
      <p:sp>
        <p:nvSpPr>
          <p:cNvPr id="11" name="Text 9"/>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A warm welcome-home, then a real debrief. You're closing the loop and opening the next one at once.</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ASK WHILE THE GLOW IS HIGH</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Capture </a:t>
            </a:r>
            <a:pPr indent="0" marL="0">
              <a:buNone/>
            </a:pPr>
            <a:r>
              <a:rPr lang="en-US" sz="3000" b="1" dirty="0">
                <a:solidFill>
                  <a:srgbClr val="1D9E75"/>
                </a:solidFill>
                <a:latin typeface="Cambria" pitchFamily="34" charset="0"/>
                <a:ea typeface="Cambria" pitchFamily="34" charset="-122"/>
                <a:cs typeface="Cambria" pitchFamily="34" charset="-120"/>
              </a:rPr>
              <a:t>the magic.</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This is the moment, the only moment, to ask for the testimonial and the review, and you ask while the glow is at its peak. A week later they are buried back in work and the spark is gone; today, they are still floating, and they would love nothing more than to gush about you. So you make it easy and specific: I am so glad you had a wonderful time, would you mind sharing a few words about your experience? It would mean the world. Capture their story now, in their words, while it is warm. That single testimonial, caught at peak glow, will go on to earn you clients for years.</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The testimonial is easiest at peak glow. Ask the week they're home, make it easy, capture it warm.</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OPEN THE DOOR, GENTLY</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Plant the seed </a:t>
            </a:r>
            <a:pPr indent="0" marL="0">
              <a:buNone/>
            </a:pPr>
            <a:r>
              <a:rPr lang="en-US" sz="3000" b="1" dirty="0">
                <a:solidFill>
                  <a:srgbClr val="1D9E75"/>
                </a:solidFill>
                <a:latin typeface="Cambria" pitchFamily="34" charset="0"/>
                <a:ea typeface="Cambria" pitchFamily="34" charset="-122"/>
                <a:cs typeface="Cambria" pitchFamily="34" charset="-120"/>
              </a:rPr>
              <a:t>of next.</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And right here, with the glow still high, you do one last quiet, powerful thing: you plant the seed of the next trip. Not a pitch, never a pitch. Just a warm, open door. You know, with how much you loved the cooking class, you would adore Tuscany, let us dream about that whenever you are ready. You are not selling, you are continuing a relationship, signaling that this was the first of many adventures together, not a one-time transaction. That tiny seed, planted at the peak of their love for travel, is what quietly turns a single happy trip into a lifetime of them booking with you, and only you.</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Plant the next trip as a warm open door, not a pitch. One trip becomes a lifetime of booking with you.</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PEAK GLOW THE DAY THEY LAND · WELCOME HOME · DEBRIEF · CAPTURE · SEED THE NEXT</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The welcome home.</a:t>
            </a:r>
            <a:endParaRPr lang="en-US" sz="2400" dirty="0"/>
          </a:p>
        </p:txBody>
      </p:sp>
      <p:pic>
        <p:nvPicPr>
          <p:cNvPr id="4" name="Image 0" descr="/Users/robertearl/Documents/Marketing Journeys/production/assets/mj-5.5-welcomehome.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300" b="1" dirty="0">
                <a:solidFill>
                  <a:srgbClr val="1C2733"/>
                </a:solidFill>
                <a:latin typeface="Cambria" pitchFamily="34" charset="0"/>
                <a:ea typeface="Cambria" pitchFamily="34" charset="-122"/>
                <a:cs typeface="Cambria" pitchFamily="34" charset="-120"/>
              </a:rPr>
              <a:t>More than copy. </a:t>
            </a:r>
            <a:pPr indent="0" marL="0">
              <a:buNone/>
            </a:pPr>
            <a:r>
              <a:rPr lang="en-US" sz="2300" b="1" dirty="0">
                <a:solidFill>
                  <a:srgbClr val="1D9E75"/>
                </a:solidFill>
                <a:latin typeface="Cambria" pitchFamily="34" charset="0"/>
                <a:ea typeface="Cambria" pitchFamily="34" charset="-122"/>
                <a:cs typeface="Cambria" pitchFamily="34" charset="-120"/>
              </a:rPr>
              <a:t>Your homecoming host.</a:t>
            </a:r>
            <a:endParaRPr lang="en-US" sz="23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WRITE</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welcome-home</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drafts your warm welcome-back note and your easy, specific testimonial request.</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POLISH</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Their words</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Paste their debrief; it shapes it into a clean testimonial for them to approve.</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SEED</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next idea</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From what they loved, it suggests the next-trip seed to plant, gently.</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Build </a:t>
            </a:r>
            <a:pPr indent="0" marL="0">
              <a:buNone/>
            </a:pPr>
            <a:r>
              <a:rPr lang="en-US" sz="3000" b="1" dirty="0">
                <a:solidFill>
                  <a:srgbClr val="1D9E75"/>
                </a:solidFill>
                <a:latin typeface="Cambria" pitchFamily="34" charset="0"/>
                <a:ea typeface="Cambria" pitchFamily="34" charset="-122"/>
                <a:cs typeface="Cambria" pitchFamily="34" charset="-120"/>
              </a:rPr>
              <a:t>your welcome home.</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welcome-home touch</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the warm note or pick the gift that greets every client on return. (The Your Welcome Home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debrief and ask</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your how-was-it questions and your easy, specific testimonial request.</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next-trip seed</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Note how you'll gently open the door to the next adventure.</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5.5 — The Welcome Home</dc:title>
  <dc:subject>PptxGenJS Presentation</dc:subject>
  <dc:creator>Marketing Journeys</dc:creator>
  <cp:lastModifiedBy>Marketing Journeys</cp:lastModifiedBy>
  <cp:revision>1</cp:revision>
  <dcterms:created xsi:type="dcterms:W3CDTF">2026-06-13T18:38:28Z</dcterms:created>
  <dcterms:modified xsi:type="dcterms:W3CDTF">2026-06-13T18:38:28Z</dcterms:modified>
</cp:coreProperties>
</file>