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notesMasterIdLst>
    <p:notesMasterId r:id="rId13"/>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CARE</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5.3</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4200" b="1" dirty="0">
                <a:solidFill>
                  <a:srgbClr val="FFFFFF"/>
                </a:solidFill>
                <a:latin typeface="Cambria" pitchFamily="34" charset="0"/>
                <a:ea typeface="Cambria" pitchFamily="34" charset="-122"/>
                <a:cs typeface="Cambria" pitchFamily="34" charset="-120"/>
              </a:rPr>
              <a:t>Surprise </a:t>
            </a:r>
            <a:pPr indent="0" marL="0">
              <a:buNone/>
            </a:pPr>
            <a:r>
              <a:rPr lang="en-US" sz="4200" b="1" dirty="0">
                <a:solidFill>
                  <a:srgbClr val="9FE1CB"/>
                </a:solidFill>
                <a:latin typeface="Cambria" pitchFamily="34" charset="0"/>
                <a:ea typeface="Cambria" pitchFamily="34" charset="-122"/>
                <a:cs typeface="Cambria" pitchFamily="34" charset="-120"/>
              </a:rPr>
              <a:t>and Delight</a:t>
            </a:r>
            <a:endParaRPr lang="en-US" sz="42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Am I creating the little moments clients can't help but talk about?</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Marketing disguised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as kindness.</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choose your signature touches today. Designing delight that's unexpected, personal, and repeatable, so clients can't help but talk about you, is what we build together.</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5.4, The Safety Net: being their calm, steady presence while they're traveling.</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your favorite signature touch for the group to borrow.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THE MOMENTS PEOPLE ACTUALLY REMEMBER</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200" b="1" dirty="0">
                <a:solidFill>
                  <a:srgbClr val="FFFFFF"/>
                </a:solidFill>
                <a:latin typeface="Cambria" pitchFamily="34" charset="0"/>
                <a:ea typeface="Cambria" pitchFamily="34" charset="-122"/>
                <a:cs typeface="Cambria" pitchFamily="34" charset="-120"/>
              </a:rPr>
              <a:t>The little things
</a:t>
            </a:r>
            <a:endParaRPr lang="en-US" sz="3200" dirty="0"/>
          </a:p>
          <a:p>
            <a:pPr indent="0" marL="0">
              <a:lnSpc>
                <a:spcPct val="108000"/>
              </a:lnSpc>
              <a:buNone/>
            </a:pPr>
            <a:r>
              <a:rPr lang="en-US" sz="3200" b="1" dirty="0">
                <a:solidFill>
                  <a:srgbClr val="9FE1CB"/>
                </a:solidFill>
                <a:latin typeface="Cambria" pitchFamily="34" charset="0"/>
                <a:ea typeface="Cambria" pitchFamily="34" charset="-122"/>
                <a:cs typeface="Cambria" pitchFamily="34" charset="-120"/>
              </a:rPr>
              <a:t>are the big things.</a:t>
            </a:r>
            <a:endParaRPr lang="en-US" sz="32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Nobody comes home and raves about an itinerary. They rave about the small, unexpected, personal touch that made them feel truly seen. Those little moments are what they remember, and retell.</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HEADWIND HERE IS THE LEAKY BUCKET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Delight is </a:t>
            </a:r>
            <a:pPr indent="0" marL="0">
              <a:buNone/>
            </a:pPr>
            <a:r>
              <a:rPr lang="en-US" sz="3000" b="1" dirty="0">
                <a:solidFill>
                  <a:srgbClr val="1D9E75"/>
                </a:solidFill>
                <a:latin typeface="Cambria" pitchFamily="34" charset="0"/>
                <a:ea typeface="Cambria" pitchFamily="34" charset="-122"/>
                <a:cs typeface="Cambria" pitchFamily="34" charset="-120"/>
              </a:rPr>
              <a:t>cheap loyalty.</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A client who is merely satisfied is not loyal, they are available. Satisfied clients leak, because the next advisor with a slightly better price can lure them away. But a client you have genuinely delighted does not leave, and they do not shop around, because you made them feel something no spreadsheet can compete with. That is the leak that surprise and delight plugs: the slow drift of clients who had a perfectly fine experience and felt no reason to stay. A small, well-timed delight costs you very little and buys you the one thing price can never buy, an emotional bond. Delight is the cheapest loyalty money can buy.</a:t>
            </a:r>
            <a:endParaRPr lang="en-US" sz="1550" dirty="0"/>
          </a:p>
        </p:txBody>
      </p:sp>
      <p:sp>
        <p:nvSpPr>
          <p:cNvPr id="5" name="Shape 3"/>
          <p:cNvSpPr/>
          <p:nvPr/>
        </p:nvSpPr>
        <p:spPr>
          <a:xfrm>
            <a:off x="502920" y="361188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993C1D"/>
                </a:solidFill>
                <a:latin typeface="Cambria" pitchFamily="34" charset="0"/>
                <a:ea typeface="Cambria" pitchFamily="34" charset="-122"/>
                <a:cs typeface="Cambria" pitchFamily="34" charset="-120"/>
              </a:rPr>
              <a:t>Satisfied clients are available. Delighted clients stay. A small touch buys a bond price can't.</a:t>
            </a:r>
            <a:endParaRPr lang="en-US" sz="14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TWO INGREDIENTS</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Unexpected </a:t>
            </a:r>
            <a:pPr indent="0" marL="0">
              <a:buNone/>
            </a:pPr>
            <a:r>
              <a:rPr lang="en-US" sz="3000" b="1" dirty="0">
                <a:solidFill>
                  <a:srgbClr val="1D9E75"/>
                </a:solidFill>
                <a:latin typeface="Cambria" pitchFamily="34" charset="0"/>
                <a:ea typeface="Cambria" pitchFamily="34" charset="-122"/>
                <a:cs typeface="Cambria" pitchFamily="34" charset="-120"/>
              </a:rPr>
              <a:t>and personal.</a:t>
            </a:r>
            <a:endParaRPr lang="en-US" sz="3000" dirty="0"/>
          </a:p>
        </p:txBody>
      </p:sp>
      <p:sp>
        <p:nvSpPr>
          <p:cNvPr id="4" name="Shape 2"/>
          <p:cNvSpPr/>
          <p:nvPr/>
        </p:nvSpPr>
        <p:spPr>
          <a:xfrm>
            <a:off x="502920" y="1691640"/>
            <a:ext cx="3931920" cy="1828800"/>
          </a:xfrm>
          <a:prstGeom prst="roundRect">
            <a:avLst>
              <a:gd name="adj" fmla="val 5000"/>
            </a:avLst>
          </a:prstGeom>
          <a:solidFill>
            <a:srgbClr val="E1F5EE"/>
          </a:solidFill>
          <a:ln w="19050">
            <a:solidFill>
              <a:srgbClr val="5DCAA5"/>
            </a:solidFill>
            <a:prstDash val="solid"/>
          </a:ln>
        </p:spPr>
      </p:sp>
      <p:sp>
        <p:nvSpPr>
          <p:cNvPr id="5" name="Text 3"/>
          <p:cNvSpPr/>
          <p:nvPr/>
        </p:nvSpPr>
        <p:spPr>
          <a:xfrm>
            <a:off x="758952" y="185623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Unexpected</a:t>
            </a:r>
            <a:endParaRPr lang="en-US" sz="1600" dirty="0"/>
          </a:p>
        </p:txBody>
      </p:sp>
      <p:sp>
        <p:nvSpPr>
          <p:cNvPr id="6" name="Text 4"/>
          <p:cNvSpPr/>
          <p:nvPr/>
        </p:nvSpPr>
        <p:spPr>
          <a:xfrm>
            <a:off x="758952" y="2350008"/>
            <a:ext cx="3474720" cy="100584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The magic is in the surprise. A gift they paid for is a transaction; a gift they didn't see coming is a moment. It's not the size, it's the surprise that lands.</a:t>
            </a:r>
            <a:endParaRPr lang="en-US" sz="1350" dirty="0"/>
          </a:p>
        </p:txBody>
      </p:sp>
      <p:sp>
        <p:nvSpPr>
          <p:cNvPr id="7" name="Shape 5"/>
          <p:cNvSpPr/>
          <p:nvPr/>
        </p:nvSpPr>
        <p:spPr>
          <a:xfrm>
            <a:off x="4709160" y="1691640"/>
            <a:ext cx="3931920" cy="1828800"/>
          </a:xfrm>
          <a:prstGeom prst="roundRect">
            <a:avLst>
              <a:gd name="adj" fmla="val 5000"/>
            </a:avLst>
          </a:prstGeom>
          <a:solidFill>
            <a:srgbClr val="E1F5EE"/>
          </a:solidFill>
          <a:ln w="19050">
            <a:solidFill>
              <a:srgbClr val="5DCAA5"/>
            </a:solidFill>
            <a:prstDash val="solid"/>
          </a:ln>
        </p:spPr>
      </p:sp>
      <p:sp>
        <p:nvSpPr>
          <p:cNvPr id="8" name="Text 6"/>
          <p:cNvSpPr/>
          <p:nvPr/>
        </p:nvSpPr>
        <p:spPr>
          <a:xfrm>
            <a:off x="4965192" y="185623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Personal</a:t>
            </a:r>
            <a:endParaRPr lang="en-US" sz="1600" dirty="0"/>
          </a:p>
        </p:txBody>
      </p:sp>
      <p:sp>
        <p:nvSpPr>
          <p:cNvPr id="9" name="Text 7"/>
          <p:cNvSpPr/>
          <p:nvPr/>
        </p:nvSpPr>
        <p:spPr>
          <a:xfrm>
            <a:off x="4965192" y="2350008"/>
            <a:ext cx="3474720" cy="100584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It has to show you were listening. A generic basket says 'a client'; a nod to the thing they mentioned on the call says 'you, specifically.' Personal is what makes it land.</a:t>
            </a:r>
            <a:endParaRPr lang="en-US" sz="1350" dirty="0"/>
          </a:p>
        </p:txBody>
      </p:sp>
      <p:sp>
        <p:nvSpPr>
          <p:cNvPr id="10" name="Shape 8"/>
          <p:cNvSpPr/>
          <p:nvPr/>
        </p:nvSpPr>
        <p:spPr>
          <a:xfrm>
            <a:off x="502920" y="3703320"/>
            <a:ext cx="8138160" cy="640080"/>
          </a:xfrm>
          <a:prstGeom prst="roundRect">
            <a:avLst>
              <a:gd name="adj" fmla="val 11429"/>
            </a:avLst>
          </a:prstGeom>
          <a:solidFill>
            <a:srgbClr val="0F6E56"/>
          </a:solidFill>
          <a:ln/>
        </p:spPr>
      </p:sp>
      <p:sp>
        <p:nvSpPr>
          <p:cNvPr id="11" name="Text 9"/>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Unexpected plus personal is the whole formula. Small and thoughtful beats big and generic, every time.</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BUILD A SMALL REPERTOIRE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A few signature </a:t>
            </a:r>
            <a:pPr indent="0" marL="0">
              <a:buNone/>
            </a:pPr>
            <a:r>
              <a:rPr lang="en-US" sz="3000" b="1" dirty="0">
                <a:solidFill>
                  <a:srgbClr val="1D9E75"/>
                </a:solidFill>
                <a:latin typeface="Cambria" pitchFamily="34" charset="0"/>
                <a:ea typeface="Cambria" pitchFamily="34" charset="-122"/>
                <a:cs typeface="Cambria" pitchFamily="34" charset="-120"/>
              </a:rPr>
              <a:t>touches.</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You do not need to reinvent delight for every client, and you should not try, because that is exhausting and it does not last. Instead, build a small repertoire, just a few signature touches you can reach for again and again. A handwritten note at a certain moment. A small treat that arrives at the hotel. A celebration of the occasion behind the trip. Pick three or four you love, that fit your brand and your budget, and make them your trademark. Now delight is a system, not a scramble, and your clients start to associate that feeling specifically with you. The personal part you tailor in a sentence; the rest just runs.</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FFFFFF"/>
                </a:solidFill>
                <a:latin typeface="Cambria" pitchFamily="34" charset="0"/>
                <a:ea typeface="Cambria" pitchFamily="34" charset="-122"/>
                <a:cs typeface="Cambria" pitchFamily="34" charset="-120"/>
              </a:rPr>
              <a:t>Don't reinvent it every time. Pick three or four signature touches and make them your trademark.</a:t>
            </a:r>
            <a:endParaRPr lang="en-US" sz="14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WHY THIS IS MARKETING, NOT AN EXPENSE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Delight gets </a:t>
            </a:r>
            <a:pPr indent="0" marL="0">
              <a:buNone/>
            </a:pPr>
            <a:r>
              <a:rPr lang="en-US" sz="3000" b="1" dirty="0">
                <a:solidFill>
                  <a:srgbClr val="1D9E75"/>
                </a:solidFill>
                <a:latin typeface="Cambria" pitchFamily="34" charset="0"/>
                <a:ea typeface="Cambria" pitchFamily="34" charset="-122"/>
                <a:cs typeface="Cambria" pitchFamily="34" charset="-120"/>
              </a:rPr>
              <a:t>retold.</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Here is why a small touch is one of the smartest investments you will ever make. Delight does not stop with the client. It ripples. They remember how you made them feel, so they retell the story, at dinner, at work, on social media, and that story ends with you have to use my travel advisor. One small, thoughtful gesture quietly becomes referrals, reviews, and repeat trips. This is the truth at the heart of our whole philosophy: the best marketing is not selling, it is caring out loud. Delight is marketing disguised as kindness, and it is the cheapest, most powerful kind there is.</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One small touch gets remembered, retold, and referred. Delight is marketing disguised as kindness.</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ONE SMALL DELIGHT · REMEMBERED · RETOLD · REFERRED</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The ripple of delight.</a:t>
            </a:r>
            <a:endParaRPr lang="en-US" sz="2400" dirty="0"/>
          </a:p>
        </p:txBody>
      </p:sp>
      <p:pic>
        <p:nvPicPr>
          <p:cNvPr id="4" name="Image 0" descr="/Users/robertearl/Documents/Marketing Journeys/production/assets/mj-5.3-delight.png">    </p:cNvPr>
          <p:cNvPicPr>
            <a:picLocks noChangeAspect="1"/>
          </p:cNvPicPr>
          <p:nvPr/>
        </p:nvPicPr>
        <p:blipFill>
          <a:blip r:embed="rId1"/>
          <a:stretch>
            <a:fillRect/>
          </a:stretch>
        </p:blipFill>
        <p:spPr>
          <a:xfrm>
            <a:off x="228600" y="1234440"/>
            <a:ext cx="8686800" cy="393192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More than copy. </a:t>
            </a:r>
            <a:pPr indent="0" marL="0">
              <a:buNone/>
            </a:pPr>
            <a:r>
              <a:rPr lang="en-US" sz="2400" b="1" dirty="0">
                <a:solidFill>
                  <a:srgbClr val="1D9E75"/>
                </a:solidFill>
                <a:latin typeface="Cambria" pitchFamily="34" charset="0"/>
                <a:ea typeface="Cambria" pitchFamily="34" charset="-122"/>
                <a:cs typeface="Cambria" pitchFamily="34" charset="-120"/>
              </a:rPr>
              <a:t>Your delight desk.</a:t>
            </a:r>
            <a:endParaRPr lang="en-US" sz="24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IDEAS</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Tailored touches</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Give it the client and the occasion; it suggests personal delight ideas you'd never have thought of.</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REPERTOIRE</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Your signatures</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helps you design three or four repeatable signature touches that fit your brand and budget.</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WRITE</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note</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drafts the handwritten-feeling note that makes the gesture personal.</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800" b="1" dirty="0">
                <a:solidFill>
                  <a:srgbClr val="1C2733"/>
                </a:solidFill>
                <a:latin typeface="Cambria" pitchFamily="34" charset="0"/>
                <a:ea typeface="Cambria" pitchFamily="34" charset="-122"/>
                <a:cs typeface="Cambria" pitchFamily="34" charset="-120"/>
              </a:rPr>
              <a:t>Build </a:t>
            </a:r>
            <a:pPr indent="0" marL="0">
              <a:buNone/>
            </a:pPr>
            <a:r>
              <a:rPr lang="en-US" sz="2800" b="1" dirty="0">
                <a:solidFill>
                  <a:srgbClr val="1D9E75"/>
                </a:solidFill>
                <a:latin typeface="Cambria" pitchFamily="34" charset="0"/>
                <a:ea typeface="Cambria" pitchFamily="34" charset="-122"/>
                <a:cs typeface="Cambria" pitchFamily="34" charset="-120"/>
              </a:rPr>
              <a:t>your signature touches.</a:t>
            </a:r>
            <a:endParaRPr lang="en-US" sz="2800" dirty="0"/>
          </a:p>
        </p:txBody>
      </p:sp>
      <p:sp>
        <p:nvSpPr>
          <p:cNvPr id="4" name="Shape 2"/>
          <p:cNvSpPr/>
          <p:nvPr/>
        </p:nvSpPr>
        <p:spPr>
          <a:xfrm>
            <a:off x="502920" y="1828800"/>
            <a:ext cx="502920" cy="502920"/>
          </a:xfrm>
          <a:prstGeom prst="ellipse">
            <a:avLst/>
          </a:prstGeom>
          <a:solidFill>
            <a:srgbClr val="D85A30"/>
          </a:solidFill>
          <a:ln/>
        </p:spPr>
      </p:sp>
      <p:sp>
        <p:nvSpPr>
          <p:cNvPr id="5" name="Text 3"/>
          <p:cNvSpPr/>
          <p:nvPr/>
        </p:nvSpPr>
        <p:spPr>
          <a:xfrm>
            <a:off x="502920" y="18288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830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three signatures</a:t>
            </a:r>
            <a:endParaRPr lang="en-US" sz="1600" dirty="0"/>
          </a:p>
        </p:txBody>
      </p:sp>
      <p:sp>
        <p:nvSpPr>
          <p:cNvPr id="7" name="Text 5"/>
          <p:cNvSpPr/>
          <p:nvPr/>
        </p:nvSpPr>
        <p:spPr>
          <a:xfrm>
            <a:off x="4114800" y="17830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Pick three or four repeatable delight touches that fit your brand and budget. (The Your Delight worksheet.)</a:t>
            </a:r>
            <a:endParaRPr lang="en-US" sz="1250" dirty="0"/>
          </a:p>
        </p:txBody>
      </p:sp>
      <p:sp>
        <p:nvSpPr>
          <p:cNvPr id="8" name="Shape 6"/>
          <p:cNvSpPr/>
          <p:nvPr/>
        </p:nvSpPr>
        <p:spPr>
          <a:xfrm>
            <a:off x="502920" y="2743200"/>
            <a:ext cx="502920" cy="502920"/>
          </a:xfrm>
          <a:prstGeom prst="ellipse">
            <a:avLst/>
          </a:prstGeom>
          <a:solidFill>
            <a:srgbClr val="D85A30"/>
          </a:solidFill>
          <a:ln/>
        </p:spPr>
      </p:sp>
      <p:sp>
        <p:nvSpPr>
          <p:cNvPr id="9" name="Text 7"/>
          <p:cNvSpPr/>
          <p:nvPr/>
        </p:nvSpPr>
        <p:spPr>
          <a:xfrm>
            <a:off x="502920" y="27432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974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Make it personal</a:t>
            </a:r>
            <a:endParaRPr lang="en-US" sz="1600" dirty="0"/>
          </a:p>
        </p:txBody>
      </p:sp>
      <p:sp>
        <p:nvSpPr>
          <p:cNvPr id="11" name="Text 9"/>
          <p:cNvSpPr/>
          <p:nvPr/>
        </p:nvSpPr>
        <p:spPr>
          <a:xfrm>
            <a:off x="4114800" y="26974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For each, note the one-line way you'll tailor it to the specific client.</a:t>
            </a:r>
            <a:endParaRPr lang="en-US" sz="1250" dirty="0"/>
          </a:p>
        </p:txBody>
      </p:sp>
      <p:sp>
        <p:nvSpPr>
          <p:cNvPr id="12" name="Shape 10"/>
          <p:cNvSpPr/>
          <p:nvPr/>
        </p:nvSpPr>
        <p:spPr>
          <a:xfrm>
            <a:off x="502920" y="3657600"/>
            <a:ext cx="502920" cy="502920"/>
          </a:xfrm>
          <a:prstGeom prst="ellipse">
            <a:avLst/>
          </a:prstGeom>
          <a:solidFill>
            <a:srgbClr val="D85A30"/>
          </a:solidFill>
          <a:ln/>
        </p:spPr>
      </p:sp>
      <p:sp>
        <p:nvSpPr>
          <p:cNvPr id="13" name="Text 11"/>
          <p:cNvSpPr/>
          <p:nvPr/>
        </p:nvSpPr>
        <p:spPr>
          <a:xfrm>
            <a:off x="502920" y="36576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6118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Pick the moment</a:t>
            </a:r>
            <a:endParaRPr lang="en-US" sz="1600" dirty="0"/>
          </a:p>
        </p:txBody>
      </p:sp>
      <p:sp>
        <p:nvSpPr>
          <p:cNvPr id="15" name="Text 13"/>
          <p:cNvSpPr/>
          <p:nvPr/>
        </p:nvSpPr>
        <p:spPr>
          <a:xfrm>
            <a:off x="4114800" y="36118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Decide when each lands, welcome, pre-trip, in-trip, or welcome home.</a:t>
            </a:r>
            <a:endParaRPr lang="en-US" sz="12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5.3 — Surprise and Delight</dc:title>
  <dc:subject>PptxGenJS Presentation</dc:subject>
  <dc:creator>Marketing Journeys</dc:creator>
  <cp:lastModifiedBy>Marketing Journeys</cp:lastModifiedBy>
  <cp:revision>1</cp:revision>
  <dcterms:created xsi:type="dcterms:W3CDTF">2026-06-13T18:27:56Z</dcterms:created>
  <dcterms:modified xsi:type="dcterms:W3CDTF">2026-06-13T18:27:56Z</dcterms:modified>
</cp:coreProperties>
</file>