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notesMasterIdLst>
    <p:notesMasterId r:id="rId13"/>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slideLayout" Target="../slideLayouts/slideLayout1.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E3B2F"/>
        </a:solidFill>
      </p:bgPr>
    </p:bg>
    <p:spTree>
      <p:nvGrpSpPr>
        <p:cNvPr id="1" name=""/>
        <p:cNvGrpSpPr/>
        <p:nvPr/>
      </p:nvGrpSpPr>
      <p:grpSpPr>
        <a:xfrm>
          <a:off x="0" y="0"/>
          <a:ext cx="0" cy="0"/>
          <a:chOff x="0" y="0"/>
          <a:chExt cx="0" cy="0"/>
        </a:xfrm>
      </p:grpSpPr>
      <p:sp>
        <p:nvSpPr>
          <p:cNvPr id="2" name="Text 0"/>
          <p:cNvSpPr/>
          <p:nvPr/>
        </p:nvSpPr>
        <p:spPr>
          <a:xfrm>
            <a:off x="502920" y="548640"/>
            <a:ext cx="7315200" cy="274320"/>
          </a:xfrm>
          <a:prstGeom prst="rect">
            <a:avLst/>
          </a:prstGeom>
          <a:noFill/>
          <a:ln/>
        </p:spPr>
        <p:txBody>
          <a:bodyPr wrap="square" rtlCol="0" anchor="ctr"/>
          <a:lstStyle/>
          <a:p>
            <a:pPr indent="0" marL="0">
              <a:buNone/>
            </a:pPr>
            <a:r>
              <a:rPr lang="en-US" sz="1100" b="1" spc="300" kern="0" dirty="0">
                <a:solidFill>
                  <a:srgbClr val="5DCAA5"/>
                </a:solidFill>
                <a:latin typeface="Calibri" pitchFamily="34" charset="0"/>
                <a:ea typeface="Calibri" pitchFamily="34" charset="-122"/>
                <a:cs typeface="Calibri" pitchFamily="34" charset="-120"/>
              </a:rPr>
              <a:t>MARKETING JOURNEYS · THE TRADEWINDS METHOD · CARE</a:t>
            </a:r>
            <a:endParaRPr lang="en-US" sz="1100" dirty="0"/>
          </a:p>
        </p:txBody>
      </p:sp>
      <p:sp>
        <p:nvSpPr>
          <p:cNvPr id="3" name="Text 1"/>
          <p:cNvSpPr/>
          <p:nvPr/>
        </p:nvSpPr>
        <p:spPr>
          <a:xfrm>
            <a:off x="502920" y="868680"/>
            <a:ext cx="4572000" cy="365760"/>
          </a:xfrm>
          <a:prstGeom prst="rect">
            <a:avLst/>
          </a:prstGeom>
          <a:noFill/>
          <a:ln/>
        </p:spPr>
        <p:txBody>
          <a:bodyPr wrap="square" rtlCol="0" anchor="ctr"/>
          <a:lstStyle/>
          <a:p>
            <a:pPr indent="0" marL="0">
              <a:buNone/>
            </a:pPr>
            <a:r>
              <a:rPr lang="en-US" sz="1500" b="1" dirty="0">
                <a:solidFill>
                  <a:srgbClr val="E1F5EE"/>
                </a:solidFill>
                <a:latin typeface="Cambria" pitchFamily="34" charset="0"/>
                <a:ea typeface="Cambria" pitchFamily="34" charset="-122"/>
                <a:cs typeface="Cambria" pitchFamily="34" charset="-120"/>
              </a:rPr>
              <a:t>Session 5.1</a:t>
            </a:r>
            <a:endParaRPr lang="en-US" sz="1500" dirty="0"/>
          </a:p>
        </p:txBody>
      </p:sp>
      <p:sp>
        <p:nvSpPr>
          <p:cNvPr id="4" name="Text 2"/>
          <p:cNvSpPr/>
          <p:nvPr/>
        </p:nvSpPr>
        <p:spPr>
          <a:xfrm>
            <a:off x="502920" y="1737360"/>
            <a:ext cx="6035040" cy="1051560"/>
          </a:xfrm>
          <a:prstGeom prst="rect">
            <a:avLst/>
          </a:prstGeom>
          <a:noFill/>
          <a:ln/>
        </p:spPr>
        <p:txBody>
          <a:bodyPr wrap="square" rtlCol="0" anchor="ctr">
            <a:normAutofit/>
          </a:bodyPr>
          <a:lstStyle/>
          <a:p>
            <a:pPr indent="0" marL="0">
              <a:buNone/>
            </a:pPr>
            <a:r>
              <a:rPr lang="en-US" sz="4600" b="1" dirty="0">
                <a:solidFill>
                  <a:srgbClr val="FFFFFF"/>
                </a:solidFill>
                <a:latin typeface="Cambria" pitchFamily="34" charset="0"/>
                <a:ea typeface="Cambria" pitchFamily="34" charset="-122"/>
                <a:cs typeface="Cambria" pitchFamily="34" charset="-120"/>
              </a:rPr>
              <a:t>The </a:t>
            </a:r>
            <a:pPr indent="0" marL="0">
              <a:buNone/>
            </a:pPr>
            <a:r>
              <a:rPr lang="en-US" sz="4600" b="1" dirty="0">
                <a:solidFill>
                  <a:srgbClr val="9FE1CB"/>
                </a:solidFill>
                <a:latin typeface="Cambria" pitchFamily="34" charset="0"/>
                <a:ea typeface="Cambria" pitchFamily="34" charset="-122"/>
                <a:cs typeface="Cambria" pitchFamily="34" charset="-120"/>
              </a:rPr>
              <a:t>Welcome</a:t>
            </a:r>
            <a:endParaRPr lang="en-US" sz="4600" dirty="0"/>
          </a:p>
        </p:txBody>
      </p:sp>
      <p:sp>
        <p:nvSpPr>
          <p:cNvPr id="5" name="Text 3"/>
          <p:cNvSpPr/>
          <p:nvPr/>
        </p:nvSpPr>
        <p:spPr>
          <a:xfrm>
            <a:off x="502920" y="3931920"/>
            <a:ext cx="5852160" cy="548640"/>
          </a:xfrm>
          <a:prstGeom prst="rect">
            <a:avLst/>
          </a:prstGeom>
          <a:noFill/>
          <a:ln/>
        </p:spPr>
        <p:txBody>
          <a:bodyPr wrap="square" rtlCol="0" anchor="ctr">
            <a:normAutofit/>
          </a:bodyPr>
          <a:lstStyle/>
          <a:p>
            <a:pPr indent="0" marL="0">
              <a:buNone/>
            </a:pPr>
            <a:r>
              <a:rPr lang="en-US" sz="1500" i="1" dirty="0">
                <a:solidFill>
                  <a:srgbClr val="9FE1CB"/>
                </a:solidFill>
                <a:latin typeface="Cambria" pitchFamily="34" charset="0"/>
                <a:ea typeface="Cambria" pitchFamily="34" charset="-122"/>
                <a:cs typeface="Cambria" pitchFamily="34" charset="-120"/>
              </a:rPr>
              <a:t>Does my new client feel certain they chose the right advisor?</a:t>
            </a:r>
            <a:endParaRPr lang="en-US" sz="1500" dirty="0"/>
          </a:p>
        </p:txBody>
      </p:sp>
      <p:sp>
        <p:nvSpPr>
          <p:cNvPr id="6" name="Shape 4"/>
          <p:cNvSpPr/>
          <p:nvPr/>
        </p:nvSpPr>
        <p:spPr>
          <a:xfrm>
            <a:off x="6537960" y="960120"/>
            <a:ext cx="1783080" cy="1783080"/>
          </a:xfrm>
          <a:prstGeom prst="rect">
            <a:avLst/>
          </a:prstGeom>
          <a:ln w="12700">
            <a:solidFill>
              <a:srgbClr val="5DCAA5"/>
            </a:solidFill>
            <a:prstDash val="solid"/>
          </a:ln>
        </p:spPr>
      </p:sp>
      <p:sp>
        <p:nvSpPr>
          <p:cNvPr id="7" name="Shape 5"/>
          <p:cNvSpPr/>
          <p:nvPr/>
        </p:nvSpPr>
        <p:spPr>
          <a:xfrm>
            <a:off x="7114032" y="1371600"/>
            <a:ext cx="658368" cy="822960"/>
          </a:xfrm>
          <a:prstGeom prst="ellipse">
            <a:avLst/>
          </a:prstGeom>
          <a:solidFill>
            <a:srgbClr val="5DCAA5"/>
          </a:solidFill>
          <a:ln/>
        </p:spPr>
      </p:sp>
      <p:sp>
        <p:nvSpPr>
          <p:cNvPr id="8" name="Shape 6"/>
          <p:cNvSpPr/>
          <p:nvPr/>
        </p:nvSpPr>
        <p:spPr>
          <a:xfrm>
            <a:off x="7114032" y="1371600"/>
            <a:ext cx="182880" cy="822960"/>
          </a:xfrm>
          <a:prstGeom prst="ellipse">
            <a:avLst/>
          </a:prstGeom>
          <a:solidFill>
            <a:srgbClr val="0F6E56"/>
          </a:solidFill>
          <a:ln/>
        </p:spPr>
      </p:sp>
      <p:sp>
        <p:nvSpPr>
          <p:cNvPr id="9" name="Shape 7"/>
          <p:cNvSpPr/>
          <p:nvPr/>
        </p:nvSpPr>
        <p:spPr>
          <a:xfrm>
            <a:off x="7589520" y="1371600"/>
            <a:ext cx="182880" cy="822960"/>
          </a:xfrm>
          <a:prstGeom prst="ellipse">
            <a:avLst/>
          </a:prstGeom>
          <a:solidFill>
            <a:srgbClr val="9FE1CB"/>
          </a:solidFill>
          <a:ln/>
        </p:spPr>
      </p:sp>
      <p:sp>
        <p:nvSpPr>
          <p:cNvPr id="10" name="Shape 8"/>
          <p:cNvSpPr/>
          <p:nvPr/>
        </p:nvSpPr>
        <p:spPr>
          <a:xfrm>
            <a:off x="7333488" y="2212848"/>
            <a:ext cx="219456" cy="146304"/>
          </a:xfrm>
          <a:prstGeom prst="trapezoid">
            <a:avLst/>
          </a:prstGeom>
          <a:solidFill>
            <a:srgbClr val="D85A30"/>
          </a:solidFill>
          <a:ln/>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0E3B2F"/>
        </a:solidFill>
      </p:bgPr>
    </p:bg>
    <p:spTree>
      <p:nvGrpSpPr>
        <p:cNvPr id="1" name=""/>
        <p:cNvGrpSpPr/>
        <p:nvPr/>
      </p:nvGrpSpPr>
      <p:grpSpPr>
        <a:xfrm>
          <a:off x="0" y="0"/>
          <a:ext cx="0" cy="0"/>
          <a:chOff x="0" y="0"/>
          <a:chExt cx="0" cy="0"/>
        </a:xfrm>
      </p:grpSpPr>
      <p:sp>
        <p:nvSpPr>
          <p:cNvPr id="2" name="Text 0"/>
          <p:cNvSpPr/>
          <p:nvPr/>
        </p:nvSpPr>
        <p:spPr>
          <a:xfrm>
            <a:off x="502920" y="914400"/>
            <a:ext cx="8138160" cy="274320"/>
          </a:xfrm>
          <a:prstGeom prst="rect">
            <a:avLst/>
          </a:prstGeom>
          <a:noFill/>
          <a:ln/>
        </p:spPr>
        <p:txBody>
          <a:bodyPr wrap="square" rtlCol="0" anchor="ctr"/>
          <a:lstStyle/>
          <a:p>
            <a:pPr indent="0" marL="0">
              <a:buNone/>
            </a:pPr>
            <a:r>
              <a:rPr lang="en-US" sz="1100" b="1" spc="300" kern="0" dirty="0">
                <a:solidFill>
                  <a:srgbClr val="5DCAA5"/>
                </a:solidFill>
                <a:latin typeface="Calibri" pitchFamily="34" charset="0"/>
                <a:ea typeface="Calibri" pitchFamily="34" charset="-122"/>
                <a:cs typeface="Calibri" pitchFamily="34" charset="-120"/>
              </a:rPr>
              <a:t>PART 5 · CARE · TURNING CLIENTS INTO FANS</a:t>
            </a:r>
            <a:endParaRPr lang="en-US" sz="1100" dirty="0"/>
          </a:p>
        </p:txBody>
      </p:sp>
      <p:sp>
        <p:nvSpPr>
          <p:cNvPr id="3" name="Text 1"/>
          <p:cNvSpPr/>
          <p:nvPr/>
        </p:nvSpPr>
        <p:spPr>
          <a:xfrm>
            <a:off x="502920" y="1325880"/>
            <a:ext cx="8138160" cy="2011680"/>
          </a:xfrm>
          <a:prstGeom prst="rect">
            <a:avLst/>
          </a:prstGeom>
          <a:noFill/>
          <a:ln/>
        </p:spPr>
        <p:txBody>
          <a:bodyPr wrap="square" rtlCol="0" anchor="t">
            <a:normAutofit/>
          </a:bodyPr>
          <a:lstStyle/>
          <a:p>
            <a:pPr indent="0" marL="0">
              <a:lnSpc>
                <a:spcPct val="108000"/>
              </a:lnSpc>
              <a:buNone/>
            </a:pPr>
            <a:r>
              <a:rPr lang="en-US" sz="2800" b="1" dirty="0">
                <a:solidFill>
                  <a:srgbClr val="FFFFFF"/>
                </a:solidFill>
                <a:latin typeface="Cambria" pitchFamily="34" charset="0"/>
                <a:ea typeface="Cambria" pitchFamily="34" charset="-122"/>
                <a:cs typeface="Cambria" pitchFamily="34" charset="-120"/>
              </a:rPr>
              <a:t>The booking is the start line,
</a:t>
            </a:r>
            <a:endParaRPr lang="en-US" sz="2800" dirty="0"/>
          </a:p>
          <a:p>
            <a:pPr indent="0" marL="0">
              <a:lnSpc>
                <a:spcPct val="108000"/>
              </a:lnSpc>
              <a:buNone/>
            </a:pPr>
            <a:r>
              <a:rPr lang="en-US" sz="2800" b="1" dirty="0">
                <a:solidFill>
                  <a:srgbClr val="9FE1CB"/>
                </a:solidFill>
                <a:latin typeface="Cambria" pitchFamily="34" charset="0"/>
                <a:ea typeface="Cambria" pitchFamily="34" charset="-122"/>
                <a:cs typeface="Cambria" pitchFamily="34" charset="-120"/>
              </a:rPr>
              <a:t>not the finish line.</a:t>
            </a:r>
            <a:endParaRPr lang="en-US" sz="2800" dirty="0"/>
          </a:p>
        </p:txBody>
      </p:sp>
      <p:sp>
        <p:nvSpPr>
          <p:cNvPr id="4" name="Text 2"/>
          <p:cNvSpPr/>
          <p:nvPr/>
        </p:nvSpPr>
        <p:spPr>
          <a:xfrm>
            <a:off x="502920" y="3337560"/>
            <a:ext cx="8138160" cy="777240"/>
          </a:xfrm>
          <a:prstGeom prst="rect">
            <a:avLst/>
          </a:prstGeom>
          <a:noFill/>
          <a:ln/>
        </p:spPr>
        <p:txBody>
          <a:bodyPr wrap="square" rtlCol="0" anchor="ctr">
            <a:normAutofit/>
          </a:bodyPr>
          <a:lstStyle/>
          <a:p>
            <a:pPr indent="0" marL="0">
              <a:buNone/>
            </a:pPr>
            <a:r>
              <a:rPr lang="en-US" sz="1800" i="1" dirty="0">
                <a:solidFill>
                  <a:srgbClr val="9FE1CB"/>
                </a:solidFill>
                <a:latin typeface="Cambria" pitchFamily="34" charset="0"/>
                <a:ea typeface="Cambria" pitchFamily="34" charset="-122"/>
                <a:cs typeface="Cambria" pitchFamily="34" charset="-120"/>
              </a:rPr>
              <a:t>In Confirm you earned the yes. Care is everything that happens after, and it is where one-time buyers become clients for life. It all begins with the welcome.</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02920" y="457200"/>
            <a:ext cx="8138160" cy="274320"/>
          </a:xfrm>
          <a:prstGeom prst="rect">
            <a:avLst/>
          </a:prstGeom>
          <a:noFill/>
          <a:ln/>
        </p:spPr>
        <p:txBody>
          <a:bodyPr wrap="square" rtlCol="0" anchor="ctr"/>
          <a:lstStyle/>
          <a:p>
            <a:pPr indent="0" marL="0">
              <a:buNone/>
            </a:pPr>
            <a:r>
              <a:rPr lang="en-US" sz="1100" b="1" spc="300" kern="0" dirty="0">
                <a:solidFill>
                  <a:srgbClr val="0F6E56"/>
                </a:solidFill>
                <a:latin typeface="Calibri" pitchFamily="34" charset="0"/>
                <a:ea typeface="Calibri" pitchFamily="34" charset="-122"/>
                <a:cs typeface="Calibri" pitchFamily="34" charset="-120"/>
              </a:rPr>
              <a:t>THE HEADWIND HERE IS THE LEAKY BUCKET</a:t>
            </a:r>
            <a:endParaRPr lang="en-US" sz="1100" dirty="0"/>
          </a:p>
        </p:txBody>
      </p:sp>
      <p:sp>
        <p:nvSpPr>
          <p:cNvPr id="3" name="Text 1"/>
          <p:cNvSpPr/>
          <p:nvPr/>
        </p:nvSpPr>
        <p:spPr>
          <a:xfrm>
            <a:off x="502920" y="777240"/>
            <a:ext cx="8138160" cy="777240"/>
          </a:xfrm>
          <a:prstGeom prst="rect">
            <a:avLst/>
          </a:prstGeom>
          <a:noFill/>
          <a:ln/>
        </p:spPr>
        <p:txBody>
          <a:bodyPr wrap="square" rtlCol="0" anchor="ctr">
            <a:normAutofit/>
          </a:bodyPr>
          <a:lstStyle/>
          <a:p>
            <a:pPr indent="0" marL="0">
              <a:buNone/>
            </a:pPr>
            <a:r>
              <a:rPr lang="en-US" sz="3000" b="1" dirty="0">
                <a:solidFill>
                  <a:srgbClr val="1C2733"/>
                </a:solidFill>
                <a:latin typeface="Cambria" pitchFamily="34" charset="0"/>
                <a:ea typeface="Cambria" pitchFamily="34" charset="-122"/>
                <a:cs typeface="Cambria" pitchFamily="34" charset="-120"/>
              </a:rPr>
              <a:t>Beat the doubt </a:t>
            </a:r>
            <a:pPr indent="0" marL="0">
              <a:buNone/>
            </a:pPr>
            <a:r>
              <a:rPr lang="en-US" sz="3000" b="1" dirty="0">
                <a:solidFill>
                  <a:srgbClr val="1D9E75"/>
                </a:solidFill>
                <a:latin typeface="Cambria" pitchFamily="34" charset="0"/>
                <a:ea typeface="Cambria" pitchFamily="34" charset="-122"/>
                <a:cs typeface="Cambria" pitchFamily="34" charset="-120"/>
              </a:rPr>
              <a:t>before it starts.</a:t>
            </a:r>
            <a:endParaRPr lang="en-US" sz="3000" dirty="0"/>
          </a:p>
        </p:txBody>
      </p:sp>
      <p:sp>
        <p:nvSpPr>
          <p:cNvPr id="4" name="Text 2"/>
          <p:cNvSpPr/>
          <p:nvPr/>
        </p:nvSpPr>
        <p:spPr>
          <a:xfrm>
            <a:off x="502920" y="1737360"/>
            <a:ext cx="8138160" cy="822960"/>
          </a:xfrm>
          <a:prstGeom prst="rect">
            <a:avLst/>
          </a:prstGeom>
          <a:noFill/>
          <a:ln/>
        </p:spPr>
        <p:txBody>
          <a:bodyPr wrap="square" rtlCol="0" anchor="ctr">
            <a:normAutofit/>
          </a:bodyPr>
          <a:lstStyle/>
          <a:p>
            <a:pPr algn="l" indent="0" marL="0">
              <a:lnSpc>
                <a:spcPct val="110000"/>
              </a:lnSpc>
              <a:buNone/>
            </a:pPr>
            <a:r>
              <a:rPr lang="en-US" sz="1550" dirty="0">
                <a:solidFill>
                  <a:srgbClr val="3F4B59"/>
                </a:solidFill>
                <a:latin typeface="Calibri" pitchFamily="34" charset="0"/>
                <a:ea typeface="Calibri" pitchFamily="34" charset="-122"/>
                <a:cs typeface="Calibri" pitchFamily="34" charset="-120"/>
              </a:rPr>
              <a:t>The instant someone books, two feelings show up together: excitement, and a tiny flicker of did I do the right thing? That flicker is normal, and it is also where a brand-new client can start to leak. If your welcome is slow or cold, the doubt grows in the silence. If it is fast and warm, the doubt never gets a chance to take root. This is the cheapest, easiest loyalty you will ever earn, and most advisors waste it by going quiet right when the client most needs to feel they chose well. Welcome them quickly, and you turn a nervous buyer into a confident believer.</a:t>
            </a:r>
            <a:endParaRPr lang="en-US" sz="1550" dirty="0"/>
          </a:p>
        </p:txBody>
      </p:sp>
      <p:sp>
        <p:nvSpPr>
          <p:cNvPr id="5" name="Shape 3"/>
          <p:cNvSpPr/>
          <p:nvPr/>
        </p:nvSpPr>
        <p:spPr>
          <a:xfrm>
            <a:off x="502920" y="3611880"/>
            <a:ext cx="8138160" cy="731520"/>
          </a:xfrm>
          <a:prstGeom prst="roundRect">
            <a:avLst>
              <a:gd name="adj" fmla="val 10000"/>
            </a:avLst>
          </a:prstGeom>
          <a:solidFill>
            <a:srgbClr val="FAECE7"/>
          </a:solidFill>
          <a:ln w="19050">
            <a:solidFill>
              <a:srgbClr val="D85A30"/>
            </a:solidFill>
            <a:prstDash val="solid"/>
          </a:ln>
        </p:spPr>
      </p:sp>
      <p:sp>
        <p:nvSpPr>
          <p:cNvPr id="6" name="Text 4"/>
          <p:cNvSpPr/>
          <p:nvPr/>
        </p:nvSpPr>
        <p:spPr>
          <a:xfrm>
            <a:off x="731520" y="3611880"/>
            <a:ext cx="7680960" cy="731520"/>
          </a:xfrm>
          <a:prstGeom prst="rect">
            <a:avLst/>
          </a:prstGeom>
          <a:noFill/>
          <a:ln/>
        </p:spPr>
        <p:txBody>
          <a:bodyPr wrap="square" rtlCol="0" anchor="ctr">
            <a:normAutofit/>
          </a:bodyPr>
          <a:lstStyle/>
          <a:p>
            <a:pPr algn="ctr" indent="0" marL="0">
              <a:buNone/>
            </a:pPr>
            <a:r>
              <a:rPr lang="en-US" sz="1450" b="1" dirty="0">
                <a:solidFill>
                  <a:srgbClr val="993C1D"/>
                </a:solidFill>
                <a:latin typeface="Cambria" pitchFamily="34" charset="0"/>
                <a:ea typeface="Cambria" pitchFamily="34" charset="-122"/>
                <a:cs typeface="Cambria" pitchFamily="34" charset="-120"/>
              </a:rPr>
              <a:t>The first hours after a booking decide the relationship. Silence breeds doubt. A warm welcome ends it.</a:t>
            </a:r>
            <a:endParaRPr lang="en-US" sz="14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02920" y="457200"/>
            <a:ext cx="8138160" cy="274320"/>
          </a:xfrm>
          <a:prstGeom prst="rect">
            <a:avLst/>
          </a:prstGeom>
          <a:noFill/>
          <a:ln/>
        </p:spPr>
        <p:txBody>
          <a:bodyPr wrap="square" rtlCol="0" anchor="ctr"/>
          <a:lstStyle/>
          <a:p>
            <a:pPr indent="0" marL="0">
              <a:buNone/>
            </a:pPr>
            <a:r>
              <a:rPr lang="en-US" sz="1100" b="1" spc="300" kern="0" dirty="0">
                <a:solidFill>
                  <a:srgbClr val="0F6E56"/>
                </a:solidFill>
                <a:latin typeface="Calibri" pitchFamily="34" charset="0"/>
                <a:ea typeface="Calibri" pitchFamily="34" charset="-122"/>
                <a:cs typeface="Calibri" pitchFamily="34" charset="-120"/>
              </a:rPr>
              <a:t>FOUR SMALL THINGS, SENT WITHIN HOURS</a:t>
            </a:r>
            <a:endParaRPr lang="en-US" sz="1100" dirty="0"/>
          </a:p>
        </p:txBody>
      </p:sp>
      <p:sp>
        <p:nvSpPr>
          <p:cNvPr id="3" name="Text 1"/>
          <p:cNvSpPr/>
          <p:nvPr/>
        </p:nvSpPr>
        <p:spPr>
          <a:xfrm>
            <a:off x="502920" y="777240"/>
            <a:ext cx="8138160" cy="777240"/>
          </a:xfrm>
          <a:prstGeom prst="rect">
            <a:avLst/>
          </a:prstGeom>
          <a:noFill/>
          <a:ln/>
        </p:spPr>
        <p:txBody>
          <a:bodyPr wrap="square" rtlCol="0" anchor="ctr">
            <a:normAutofit/>
          </a:bodyPr>
          <a:lstStyle/>
          <a:p>
            <a:pPr indent="0" marL="0">
              <a:buNone/>
            </a:pPr>
            <a:r>
              <a:rPr lang="en-US" sz="3000" b="1" dirty="0">
                <a:solidFill>
                  <a:srgbClr val="1C2733"/>
                </a:solidFill>
                <a:latin typeface="Cambria" pitchFamily="34" charset="0"/>
                <a:ea typeface="Cambria" pitchFamily="34" charset="-122"/>
                <a:cs typeface="Cambria" pitchFamily="34" charset="-120"/>
              </a:rPr>
              <a:t>What's in </a:t>
            </a:r>
            <a:pPr indent="0" marL="0">
              <a:buNone/>
            </a:pPr>
            <a:r>
              <a:rPr lang="en-US" sz="3000" b="1" dirty="0">
                <a:solidFill>
                  <a:srgbClr val="1D9E75"/>
                </a:solidFill>
                <a:latin typeface="Cambria" pitchFamily="34" charset="0"/>
                <a:ea typeface="Cambria" pitchFamily="34" charset="-122"/>
                <a:cs typeface="Cambria" pitchFamily="34" charset="-120"/>
              </a:rPr>
              <a:t>a great welcome.</a:t>
            </a:r>
            <a:endParaRPr lang="en-US" sz="3000" dirty="0"/>
          </a:p>
        </p:txBody>
      </p:sp>
      <p:sp>
        <p:nvSpPr>
          <p:cNvPr id="4" name="Shape 2"/>
          <p:cNvSpPr/>
          <p:nvPr/>
        </p:nvSpPr>
        <p:spPr>
          <a:xfrm>
            <a:off x="502920" y="1691640"/>
            <a:ext cx="3931920" cy="1828800"/>
          </a:xfrm>
          <a:prstGeom prst="roundRect">
            <a:avLst>
              <a:gd name="adj" fmla="val 5000"/>
            </a:avLst>
          </a:prstGeom>
          <a:solidFill>
            <a:srgbClr val="E1F5EE"/>
          </a:solidFill>
          <a:ln w="19050">
            <a:solidFill>
              <a:srgbClr val="5DCAA5"/>
            </a:solidFill>
            <a:prstDash val="solid"/>
          </a:ln>
        </p:spPr>
      </p:sp>
      <p:sp>
        <p:nvSpPr>
          <p:cNvPr id="5" name="Text 3"/>
          <p:cNvSpPr/>
          <p:nvPr/>
        </p:nvSpPr>
        <p:spPr>
          <a:xfrm>
            <a:off x="758952" y="1856232"/>
            <a:ext cx="3474720" cy="457200"/>
          </a:xfrm>
          <a:prstGeom prst="rect">
            <a:avLst/>
          </a:prstGeom>
          <a:noFill/>
          <a:ln/>
        </p:spPr>
        <p:txBody>
          <a:bodyPr wrap="square" rtlCol="0" anchor="ctr">
            <a:normAutofit/>
          </a:bodyPr>
          <a:lstStyle/>
          <a:p>
            <a:pPr indent="0" marL="0">
              <a:buNone/>
            </a:pPr>
            <a:r>
              <a:rPr lang="en-US" sz="1600" b="1" dirty="0">
                <a:solidFill>
                  <a:srgbClr val="0F6E56"/>
                </a:solidFill>
                <a:latin typeface="Cambria" pitchFamily="34" charset="0"/>
                <a:ea typeface="Cambria" pitchFamily="34" charset="-122"/>
                <a:cs typeface="Cambria" pitchFamily="34" charset="-120"/>
              </a:rPr>
              <a:t>The warm note</a:t>
            </a:r>
            <a:endParaRPr lang="en-US" sz="1600" dirty="0"/>
          </a:p>
        </p:txBody>
      </p:sp>
      <p:sp>
        <p:nvSpPr>
          <p:cNvPr id="6" name="Text 4"/>
          <p:cNvSpPr/>
          <p:nvPr/>
        </p:nvSpPr>
        <p:spPr>
          <a:xfrm>
            <a:off x="758952" y="2350008"/>
            <a:ext cx="3474720" cy="1005840"/>
          </a:xfrm>
          <a:prstGeom prst="rect">
            <a:avLst/>
          </a:prstGeom>
          <a:noFill/>
          <a:ln/>
        </p:spPr>
        <p:txBody>
          <a:bodyPr wrap="square" rtlCol="0" anchor="ctr">
            <a:normAutofit/>
          </a:bodyPr>
          <a:lstStyle/>
          <a:p>
            <a:pPr indent="0" marL="0">
              <a:lnSpc>
                <a:spcPct val="110000"/>
              </a:lnSpc>
              <a:buNone/>
            </a:pPr>
            <a:r>
              <a:rPr lang="en-US" sz="1350" dirty="0">
                <a:solidFill>
                  <a:srgbClr val="1C2733"/>
                </a:solidFill>
                <a:latin typeface="Calibri" pitchFamily="34" charset="0"/>
                <a:ea typeface="Calibri" pitchFamily="34" charset="-122"/>
                <a:cs typeface="Calibri" pitchFamily="34" charset="-120"/>
              </a:rPr>
              <a:t>A personal message, fast: I'm so glad we're doing this. Real, human, not an automated receipt. It says you matter to me, not just your deposit.</a:t>
            </a:r>
            <a:endParaRPr lang="en-US" sz="1350" dirty="0"/>
          </a:p>
        </p:txBody>
      </p:sp>
      <p:sp>
        <p:nvSpPr>
          <p:cNvPr id="7" name="Shape 5"/>
          <p:cNvSpPr/>
          <p:nvPr/>
        </p:nvSpPr>
        <p:spPr>
          <a:xfrm>
            <a:off x="4709160" y="1691640"/>
            <a:ext cx="3931920" cy="1828800"/>
          </a:xfrm>
          <a:prstGeom prst="roundRect">
            <a:avLst>
              <a:gd name="adj" fmla="val 5000"/>
            </a:avLst>
          </a:prstGeom>
          <a:solidFill>
            <a:srgbClr val="E1F5EE"/>
          </a:solidFill>
          <a:ln w="19050">
            <a:solidFill>
              <a:srgbClr val="5DCAA5"/>
            </a:solidFill>
            <a:prstDash val="solid"/>
          </a:ln>
        </p:spPr>
      </p:sp>
      <p:sp>
        <p:nvSpPr>
          <p:cNvPr id="8" name="Text 6"/>
          <p:cNvSpPr/>
          <p:nvPr/>
        </p:nvSpPr>
        <p:spPr>
          <a:xfrm>
            <a:off x="4965192" y="1856232"/>
            <a:ext cx="3474720" cy="457200"/>
          </a:xfrm>
          <a:prstGeom prst="rect">
            <a:avLst/>
          </a:prstGeom>
          <a:noFill/>
          <a:ln/>
        </p:spPr>
        <p:txBody>
          <a:bodyPr wrap="square" rtlCol="0" anchor="ctr">
            <a:normAutofit/>
          </a:bodyPr>
          <a:lstStyle/>
          <a:p>
            <a:pPr indent="0" marL="0">
              <a:buNone/>
            </a:pPr>
            <a:r>
              <a:rPr lang="en-US" sz="1600" b="1" dirty="0">
                <a:solidFill>
                  <a:srgbClr val="0F6E56"/>
                </a:solidFill>
                <a:latin typeface="Cambria" pitchFamily="34" charset="0"/>
                <a:ea typeface="Cambria" pitchFamily="34" charset="-122"/>
                <a:cs typeface="Cambria" pitchFamily="34" charset="-120"/>
              </a:rPr>
              <a:t>The map and the wow</a:t>
            </a:r>
            <a:endParaRPr lang="en-US" sz="1600" dirty="0"/>
          </a:p>
        </p:txBody>
      </p:sp>
      <p:sp>
        <p:nvSpPr>
          <p:cNvPr id="9" name="Text 7"/>
          <p:cNvSpPr/>
          <p:nvPr/>
        </p:nvSpPr>
        <p:spPr>
          <a:xfrm>
            <a:off x="4965192" y="2350008"/>
            <a:ext cx="3474720" cy="1005840"/>
          </a:xfrm>
          <a:prstGeom prst="rect">
            <a:avLst/>
          </a:prstGeom>
          <a:noFill/>
          <a:ln/>
        </p:spPr>
        <p:txBody>
          <a:bodyPr wrap="square" rtlCol="0" anchor="ctr">
            <a:normAutofit/>
          </a:bodyPr>
          <a:lstStyle/>
          <a:p>
            <a:pPr indent="0" marL="0">
              <a:lnSpc>
                <a:spcPct val="110000"/>
              </a:lnSpc>
              <a:buNone/>
            </a:pPr>
            <a:r>
              <a:rPr lang="en-US" sz="1350" dirty="0">
                <a:solidFill>
                  <a:srgbClr val="1C2733"/>
                </a:solidFill>
                <a:latin typeface="Calibri" pitchFamily="34" charset="0"/>
                <a:ea typeface="Calibri" pitchFamily="34" charset="-122"/>
                <a:cs typeface="Calibri" pitchFamily="34" charset="-120"/>
              </a:rPr>
              <a:t>What happens next, so the nerves settle. One point of contact, you. And one small, unexpected touch that makes them grin and feel special.</a:t>
            </a:r>
            <a:endParaRPr lang="en-US" sz="1350" dirty="0"/>
          </a:p>
        </p:txBody>
      </p:sp>
      <p:sp>
        <p:nvSpPr>
          <p:cNvPr id="10" name="Shape 8"/>
          <p:cNvSpPr/>
          <p:nvPr/>
        </p:nvSpPr>
        <p:spPr>
          <a:xfrm>
            <a:off x="502920" y="3703320"/>
            <a:ext cx="8138160" cy="640080"/>
          </a:xfrm>
          <a:prstGeom prst="roundRect">
            <a:avLst>
              <a:gd name="adj" fmla="val 11429"/>
            </a:avLst>
          </a:prstGeom>
          <a:solidFill>
            <a:srgbClr val="0F6E56"/>
          </a:solidFill>
          <a:ln/>
        </p:spPr>
      </p:sp>
      <p:sp>
        <p:nvSpPr>
          <p:cNvPr id="11" name="Text 9"/>
          <p:cNvSpPr/>
          <p:nvPr/>
        </p:nvSpPr>
        <p:spPr>
          <a:xfrm>
            <a:off x="731520" y="3703320"/>
            <a:ext cx="7680960" cy="640080"/>
          </a:xfrm>
          <a:prstGeom prst="rect">
            <a:avLst/>
          </a:prstGeom>
          <a:noFill/>
          <a:ln/>
        </p:spPr>
        <p:txBody>
          <a:bodyPr wrap="square" rtlCol="0" anchor="ctr">
            <a:normAutofit/>
          </a:bodyPr>
          <a:lstStyle/>
          <a:p>
            <a:pPr algn="ctr" indent="0" marL="0">
              <a:buNone/>
            </a:pPr>
            <a:r>
              <a:rPr lang="en-US" sz="1400" b="1" dirty="0">
                <a:solidFill>
                  <a:srgbClr val="FFFFFF"/>
                </a:solidFill>
                <a:latin typeface="Cambria" pitchFamily="34" charset="0"/>
                <a:ea typeface="Cambria" pitchFamily="34" charset="-122"/>
                <a:cs typeface="Cambria" pitchFamily="34" charset="-120"/>
              </a:rPr>
              <a:t>Warm note, clear next steps, one point of contact, a small wow. Together they say: you chose right.</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02920" y="457200"/>
            <a:ext cx="8138160" cy="274320"/>
          </a:xfrm>
          <a:prstGeom prst="rect">
            <a:avLst/>
          </a:prstGeom>
          <a:noFill/>
          <a:ln/>
        </p:spPr>
        <p:txBody>
          <a:bodyPr wrap="square" rtlCol="0" anchor="ctr"/>
          <a:lstStyle/>
          <a:p>
            <a:pPr indent="0" marL="0">
              <a:buNone/>
            </a:pPr>
            <a:r>
              <a:rPr lang="en-US" sz="1100" b="1" spc="300" kern="0" dirty="0">
                <a:solidFill>
                  <a:srgbClr val="0F6E56"/>
                </a:solidFill>
                <a:latin typeface="Calibri" pitchFamily="34" charset="0"/>
                <a:ea typeface="Calibri" pitchFamily="34" charset="-122"/>
                <a:cs typeface="Calibri" pitchFamily="34" charset="-120"/>
              </a:rPr>
              <a:t>A CALM CLIENT IS A HAPPY CLIENT</a:t>
            </a:r>
            <a:endParaRPr lang="en-US" sz="1100" dirty="0"/>
          </a:p>
        </p:txBody>
      </p:sp>
      <p:sp>
        <p:nvSpPr>
          <p:cNvPr id="3" name="Text 1"/>
          <p:cNvSpPr/>
          <p:nvPr/>
        </p:nvSpPr>
        <p:spPr>
          <a:xfrm>
            <a:off x="502920" y="777240"/>
            <a:ext cx="8138160" cy="777240"/>
          </a:xfrm>
          <a:prstGeom prst="rect">
            <a:avLst/>
          </a:prstGeom>
          <a:noFill/>
          <a:ln/>
        </p:spPr>
        <p:txBody>
          <a:bodyPr wrap="square" rtlCol="0" anchor="ctr">
            <a:normAutofit/>
          </a:bodyPr>
          <a:lstStyle/>
          <a:p>
            <a:pPr indent="0" marL="0">
              <a:buNone/>
            </a:pPr>
            <a:r>
              <a:rPr lang="en-US" sz="3000" b="1" dirty="0">
                <a:solidFill>
                  <a:srgbClr val="1C2733"/>
                </a:solidFill>
                <a:latin typeface="Cambria" pitchFamily="34" charset="0"/>
                <a:ea typeface="Cambria" pitchFamily="34" charset="-122"/>
                <a:cs typeface="Cambria" pitchFamily="34" charset="-120"/>
              </a:rPr>
              <a:t>Set the </a:t>
            </a:r>
            <a:pPr indent="0" marL="0">
              <a:buNone/>
            </a:pPr>
            <a:r>
              <a:rPr lang="en-US" sz="3000" b="1" dirty="0">
                <a:solidFill>
                  <a:srgbClr val="1D9E75"/>
                </a:solidFill>
                <a:latin typeface="Cambria" pitchFamily="34" charset="0"/>
                <a:ea typeface="Cambria" pitchFamily="34" charset="-122"/>
                <a:cs typeface="Cambria" pitchFamily="34" charset="-120"/>
              </a:rPr>
              <a:t>expectations.</a:t>
            </a:r>
            <a:endParaRPr lang="en-US" sz="3000" dirty="0"/>
          </a:p>
        </p:txBody>
      </p:sp>
      <p:sp>
        <p:nvSpPr>
          <p:cNvPr id="4" name="Text 2"/>
          <p:cNvSpPr/>
          <p:nvPr/>
        </p:nvSpPr>
        <p:spPr>
          <a:xfrm>
            <a:off x="502920" y="1737360"/>
            <a:ext cx="8138160" cy="822960"/>
          </a:xfrm>
          <a:prstGeom prst="rect">
            <a:avLst/>
          </a:prstGeom>
          <a:noFill/>
          <a:ln/>
        </p:spPr>
        <p:txBody>
          <a:bodyPr wrap="square" rtlCol="0" anchor="ctr">
            <a:normAutofit/>
          </a:bodyPr>
          <a:lstStyle/>
          <a:p>
            <a:pPr algn="l" indent="0" marL="0">
              <a:lnSpc>
                <a:spcPct val="110000"/>
              </a:lnSpc>
              <a:buNone/>
            </a:pPr>
            <a:r>
              <a:rPr lang="en-US" sz="1550" dirty="0">
                <a:solidFill>
                  <a:srgbClr val="3F4B59"/>
                </a:solidFill>
                <a:latin typeface="Calibri" pitchFamily="34" charset="0"/>
                <a:ea typeface="Calibri" pitchFamily="34" charset="-122"/>
                <a:cs typeface="Calibri" pitchFamily="34" charset="-120"/>
              </a:rPr>
              <a:t>Most of the stress a client feels is not about the trip, it is about not knowing what happens next. So your welcome does a quiet, powerful job: it tells them the plan. Here is what I will need from you, and when. Here is when you will hear from me again. Here is how to reach me if you ever wonder about anything. When a client knows the rhythm of what is coming, they stop worrying and start dreaming, and they stop emailing you anxious questions at ten at night. Clear expectations are a gift to them and a relief to you. A calm client trusts you more, and a trusting client becomes a fan.</a:t>
            </a:r>
            <a:endParaRPr lang="en-US" sz="1550" dirty="0"/>
          </a:p>
        </p:txBody>
      </p:sp>
      <p:sp>
        <p:nvSpPr>
          <p:cNvPr id="5" name="Shape 3"/>
          <p:cNvSpPr/>
          <p:nvPr/>
        </p:nvSpPr>
        <p:spPr>
          <a:xfrm>
            <a:off x="502920" y="3611880"/>
            <a:ext cx="8138160" cy="731520"/>
          </a:xfrm>
          <a:prstGeom prst="roundRect">
            <a:avLst>
              <a:gd name="adj" fmla="val 10000"/>
            </a:avLst>
          </a:prstGeom>
          <a:solidFill>
            <a:srgbClr val="0F6E56"/>
          </a:solidFill>
          <a:ln/>
        </p:spPr>
      </p:sp>
      <p:sp>
        <p:nvSpPr>
          <p:cNvPr id="6" name="Text 4"/>
          <p:cNvSpPr/>
          <p:nvPr/>
        </p:nvSpPr>
        <p:spPr>
          <a:xfrm>
            <a:off x="731520" y="3611880"/>
            <a:ext cx="7680960" cy="731520"/>
          </a:xfrm>
          <a:prstGeom prst="rect">
            <a:avLst/>
          </a:prstGeom>
          <a:noFill/>
          <a:ln/>
        </p:spPr>
        <p:txBody>
          <a:bodyPr wrap="square" rtlCol="0" anchor="ctr">
            <a:normAutofit/>
          </a:bodyPr>
          <a:lstStyle/>
          <a:p>
            <a:pPr algn="ctr" indent="0" marL="0">
              <a:buNone/>
            </a:pPr>
            <a:r>
              <a:rPr lang="en-US" sz="1450" b="1" dirty="0">
                <a:solidFill>
                  <a:srgbClr val="FFFFFF"/>
                </a:solidFill>
                <a:latin typeface="Cambria" pitchFamily="34" charset="0"/>
                <a:ea typeface="Cambria" pitchFamily="34" charset="-122"/>
                <a:cs typeface="Cambria" pitchFamily="34" charset="-120"/>
              </a:rPr>
              <a:t>Tell them what happens next, and when. Certainty turns worry into excitement, for both of you.</a:t>
            </a:r>
            <a:endParaRPr lang="en-US" sz="14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02920" y="457200"/>
            <a:ext cx="8138160" cy="274320"/>
          </a:xfrm>
          <a:prstGeom prst="rect">
            <a:avLst/>
          </a:prstGeom>
          <a:noFill/>
          <a:ln/>
        </p:spPr>
        <p:txBody>
          <a:bodyPr wrap="square" rtlCol="0" anchor="ctr"/>
          <a:lstStyle/>
          <a:p>
            <a:pPr indent="0" marL="0">
              <a:buNone/>
            </a:pPr>
            <a:r>
              <a:rPr lang="en-US" sz="1100" b="1" spc="300" kern="0" dirty="0">
                <a:solidFill>
                  <a:srgbClr val="0F6E56"/>
                </a:solidFill>
                <a:latin typeface="Calibri" pitchFamily="34" charset="0"/>
                <a:ea typeface="Calibri" pitchFamily="34" charset="-122"/>
                <a:cs typeface="Calibri" pitchFamily="34" charset="-120"/>
              </a:rPr>
              <a:t>THE FIRST IMPRESSION OF YOUR SERVICE</a:t>
            </a:r>
            <a:endParaRPr lang="en-US" sz="1100" dirty="0"/>
          </a:p>
        </p:txBody>
      </p:sp>
      <p:sp>
        <p:nvSpPr>
          <p:cNvPr id="3" name="Text 1"/>
          <p:cNvSpPr/>
          <p:nvPr/>
        </p:nvSpPr>
        <p:spPr>
          <a:xfrm>
            <a:off x="502920" y="777240"/>
            <a:ext cx="8138160" cy="777240"/>
          </a:xfrm>
          <a:prstGeom prst="rect">
            <a:avLst/>
          </a:prstGeom>
          <a:noFill/>
          <a:ln/>
        </p:spPr>
        <p:txBody>
          <a:bodyPr wrap="square" rtlCol="0" anchor="ctr">
            <a:normAutofit/>
          </a:bodyPr>
          <a:lstStyle/>
          <a:p>
            <a:pPr indent="0" marL="0">
              <a:buNone/>
            </a:pPr>
            <a:r>
              <a:rPr lang="en-US" sz="3000" b="1" dirty="0">
                <a:solidFill>
                  <a:srgbClr val="1C2733"/>
                </a:solidFill>
                <a:latin typeface="Cambria" pitchFamily="34" charset="0"/>
                <a:ea typeface="Cambria" pitchFamily="34" charset="-122"/>
                <a:cs typeface="Cambria" pitchFamily="34" charset="-120"/>
              </a:rPr>
              <a:t>The welcome </a:t>
            </a:r>
            <a:pPr indent="0" marL="0">
              <a:buNone/>
            </a:pPr>
            <a:r>
              <a:rPr lang="en-US" sz="3000" b="1" dirty="0">
                <a:solidFill>
                  <a:srgbClr val="1D9E75"/>
                </a:solidFill>
                <a:latin typeface="Cambria" pitchFamily="34" charset="0"/>
                <a:ea typeface="Cambria" pitchFamily="34" charset="-122"/>
                <a:cs typeface="Cambria" pitchFamily="34" charset="-120"/>
              </a:rPr>
              <a:t>sets the tone.</a:t>
            </a:r>
            <a:endParaRPr lang="en-US" sz="3000" dirty="0"/>
          </a:p>
        </p:txBody>
      </p:sp>
      <p:sp>
        <p:nvSpPr>
          <p:cNvPr id="4" name="Text 2"/>
          <p:cNvSpPr/>
          <p:nvPr/>
        </p:nvSpPr>
        <p:spPr>
          <a:xfrm>
            <a:off x="502920" y="1737360"/>
            <a:ext cx="8138160" cy="822960"/>
          </a:xfrm>
          <a:prstGeom prst="rect">
            <a:avLst/>
          </a:prstGeom>
          <a:noFill/>
          <a:ln/>
        </p:spPr>
        <p:txBody>
          <a:bodyPr wrap="square" rtlCol="0" anchor="ctr">
            <a:normAutofit/>
          </a:bodyPr>
          <a:lstStyle/>
          <a:p>
            <a:pPr algn="l" indent="0" marL="0">
              <a:lnSpc>
                <a:spcPct val="110000"/>
              </a:lnSpc>
              <a:buNone/>
            </a:pPr>
            <a:r>
              <a:rPr lang="en-US" sz="1550" dirty="0">
                <a:solidFill>
                  <a:srgbClr val="3F4B59"/>
                </a:solidFill>
                <a:latin typeface="Calibri" pitchFamily="34" charset="0"/>
                <a:ea typeface="Calibri" pitchFamily="34" charset="-122"/>
                <a:cs typeface="Calibri" pitchFamily="34" charset="-120"/>
              </a:rPr>
              <a:t>Here is why this one small moment matters so much: the welcome is the first real taste a client gets of what working with you actually feels like. The sale is over, the money is paid, and now they are watching, quietly, to see if you were worth it. A thoughtful, warm, organized welcome answers that question with a resounding yes before the trip even begins, and it sets the emotional tone for everything that follows. Get the welcome right and the whole relationship leans warm. It is a tiny investment of effort at the exact moment it lands hardest. This is where a client decides, deep down, that they will be back.</a:t>
            </a:r>
            <a:endParaRPr lang="en-US" sz="1550" dirty="0"/>
          </a:p>
        </p:txBody>
      </p:sp>
      <p:sp>
        <p:nvSpPr>
          <p:cNvPr id="5" name="Shape 3"/>
          <p:cNvSpPr/>
          <p:nvPr/>
        </p:nvSpPr>
        <p:spPr>
          <a:xfrm>
            <a:off x="502920" y="3611880"/>
            <a:ext cx="8138160" cy="731520"/>
          </a:xfrm>
          <a:prstGeom prst="roundRect">
            <a:avLst>
              <a:gd name="adj" fmla="val 10000"/>
            </a:avLst>
          </a:prstGeom>
          <a:solidFill>
            <a:srgbClr val="0F6E56"/>
          </a:solidFill>
          <a:ln/>
        </p:spPr>
      </p:sp>
      <p:sp>
        <p:nvSpPr>
          <p:cNvPr id="6" name="Text 4"/>
          <p:cNvSpPr/>
          <p:nvPr/>
        </p:nvSpPr>
        <p:spPr>
          <a:xfrm>
            <a:off x="731520" y="3611880"/>
            <a:ext cx="7680960" cy="731520"/>
          </a:xfrm>
          <a:prstGeom prst="rect">
            <a:avLst/>
          </a:prstGeom>
          <a:noFill/>
          <a:ln/>
        </p:spPr>
        <p:txBody>
          <a:bodyPr wrap="square" rtlCol="0" anchor="ctr">
            <a:normAutofit/>
          </a:bodyPr>
          <a:lstStyle/>
          <a:p>
            <a:pPr algn="ctr" indent="0" marL="0">
              <a:buNone/>
            </a:pPr>
            <a:r>
              <a:rPr lang="en-US" sz="1450" b="1" dirty="0">
                <a:solidFill>
                  <a:srgbClr val="FFFFFF"/>
                </a:solidFill>
                <a:latin typeface="Cambria" pitchFamily="34" charset="0"/>
                <a:ea typeface="Cambria" pitchFamily="34" charset="-122"/>
                <a:cs typeface="Cambria" pitchFamily="34" charset="-120"/>
              </a:rPr>
              <a:t>The welcome is the first taste of your service. Make it warm, and the whole relationship leans warm.</a:t>
            </a:r>
            <a:endParaRPr lang="en-US" sz="14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02920" y="292608"/>
            <a:ext cx="8138160" cy="274320"/>
          </a:xfrm>
          <a:prstGeom prst="rect">
            <a:avLst/>
          </a:prstGeom>
          <a:noFill/>
          <a:ln/>
        </p:spPr>
        <p:txBody>
          <a:bodyPr wrap="square" rtlCol="0" anchor="ctr"/>
          <a:lstStyle/>
          <a:p>
            <a:pPr indent="0" marL="0">
              <a:buNone/>
            </a:pPr>
            <a:r>
              <a:rPr lang="en-US" sz="1050" b="1" spc="200" kern="0" dirty="0">
                <a:solidFill>
                  <a:srgbClr val="0F6E56"/>
                </a:solidFill>
                <a:latin typeface="Calibri" pitchFamily="34" charset="0"/>
                <a:ea typeface="Calibri" pitchFamily="34" charset="-122"/>
                <a:cs typeface="Calibri" pitchFamily="34" charset="-120"/>
              </a:rPr>
              <a:t>THE MOMENT THEY BOOK · YOUR WELCOME · THEY FEEL CERTAIN</a:t>
            </a:r>
            <a:endParaRPr lang="en-US" sz="1050" dirty="0"/>
          </a:p>
        </p:txBody>
      </p:sp>
      <p:sp>
        <p:nvSpPr>
          <p:cNvPr id="3" name="Text 1"/>
          <p:cNvSpPr/>
          <p:nvPr/>
        </p:nvSpPr>
        <p:spPr>
          <a:xfrm>
            <a:off x="502920" y="548640"/>
            <a:ext cx="8138160" cy="502920"/>
          </a:xfrm>
          <a:prstGeom prst="rect">
            <a:avLst/>
          </a:prstGeom>
          <a:noFill/>
          <a:ln/>
        </p:spPr>
        <p:txBody>
          <a:bodyPr wrap="square" rtlCol="0" anchor="ctr">
            <a:normAutofit/>
          </a:bodyPr>
          <a:lstStyle/>
          <a:p>
            <a:pPr indent="0" marL="0">
              <a:buNone/>
            </a:pPr>
            <a:r>
              <a:rPr lang="en-US" sz="2400" b="1" dirty="0">
                <a:solidFill>
                  <a:srgbClr val="1C2733"/>
                </a:solidFill>
                <a:latin typeface="Cambria" pitchFamily="34" charset="0"/>
                <a:ea typeface="Cambria" pitchFamily="34" charset="-122"/>
                <a:cs typeface="Cambria" pitchFamily="34" charset="-120"/>
              </a:rPr>
              <a:t>The welcome.</a:t>
            </a:r>
            <a:endParaRPr lang="en-US" sz="2400" dirty="0"/>
          </a:p>
        </p:txBody>
      </p:sp>
      <p:pic>
        <p:nvPicPr>
          <p:cNvPr id="4" name="Image 0" descr="/Users/robertearl/Documents/Marketing Journeys/production/assets/mj-5.1-welcome.png">    </p:cNvPr>
          <p:cNvPicPr>
            <a:picLocks noChangeAspect="1"/>
          </p:cNvPicPr>
          <p:nvPr/>
        </p:nvPicPr>
        <p:blipFill>
          <a:blip r:embed="rId1"/>
          <a:stretch>
            <a:fillRect/>
          </a:stretch>
        </p:blipFill>
        <p:spPr>
          <a:xfrm>
            <a:off x="228600" y="1234440"/>
            <a:ext cx="8686800" cy="393192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02920" y="457200"/>
            <a:ext cx="8138160" cy="274320"/>
          </a:xfrm>
          <a:prstGeom prst="rect">
            <a:avLst/>
          </a:prstGeom>
          <a:noFill/>
          <a:ln/>
        </p:spPr>
        <p:txBody>
          <a:bodyPr wrap="square" rtlCol="0" anchor="ctr"/>
          <a:lstStyle/>
          <a:p>
            <a:pPr indent="0" marL="0">
              <a:buNone/>
            </a:pPr>
            <a:r>
              <a:rPr lang="en-US" sz="1100" b="1" spc="300" kern="0" dirty="0">
                <a:solidFill>
                  <a:srgbClr val="0F6E56"/>
                </a:solidFill>
                <a:latin typeface="Calibri" pitchFamily="34" charset="0"/>
                <a:ea typeface="Calibri" pitchFamily="34" charset="-122"/>
                <a:cs typeface="Calibri" pitchFamily="34" charset="-120"/>
              </a:rPr>
              <a:t>PUT YOUR SECOND MATE TO WORK</a:t>
            </a:r>
            <a:endParaRPr lang="en-US" sz="1100" dirty="0"/>
          </a:p>
        </p:txBody>
      </p:sp>
      <p:sp>
        <p:nvSpPr>
          <p:cNvPr id="3" name="Text 1"/>
          <p:cNvSpPr/>
          <p:nvPr/>
        </p:nvSpPr>
        <p:spPr>
          <a:xfrm>
            <a:off x="502920" y="777240"/>
            <a:ext cx="8138160" cy="777240"/>
          </a:xfrm>
          <a:prstGeom prst="rect">
            <a:avLst/>
          </a:prstGeom>
          <a:noFill/>
          <a:ln/>
        </p:spPr>
        <p:txBody>
          <a:bodyPr wrap="square" rtlCol="0" anchor="ctr">
            <a:normAutofit/>
          </a:bodyPr>
          <a:lstStyle/>
          <a:p>
            <a:pPr indent="0" marL="0">
              <a:buNone/>
            </a:pPr>
            <a:r>
              <a:rPr lang="en-US" sz="2400" b="1" dirty="0">
                <a:solidFill>
                  <a:srgbClr val="1C2733"/>
                </a:solidFill>
                <a:latin typeface="Cambria" pitchFamily="34" charset="0"/>
                <a:ea typeface="Cambria" pitchFamily="34" charset="-122"/>
                <a:cs typeface="Cambria" pitchFamily="34" charset="-120"/>
              </a:rPr>
              <a:t>More than copy. </a:t>
            </a:r>
            <a:pPr indent="0" marL="0">
              <a:buNone/>
            </a:pPr>
            <a:r>
              <a:rPr lang="en-US" sz="2400" b="1" dirty="0">
                <a:solidFill>
                  <a:srgbClr val="1D9E75"/>
                </a:solidFill>
                <a:latin typeface="Cambria" pitchFamily="34" charset="0"/>
                <a:ea typeface="Cambria" pitchFamily="34" charset="-122"/>
                <a:cs typeface="Cambria" pitchFamily="34" charset="-120"/>
              </a:rPr>
              <a:t>Your welcome host.</a:t>
            </a:r>
            <a:endParaRPr lang="en-US" sz="2400" dirty="0"/>
          </a:p>
        </p:txBody>
      </p:sp>
      <p:sp>
        <p:nvSpPr>
          <p:cNvPr id="4" name="Shape 2"/>
          <p:cNvSpPr/>
          <p:nvPr/>
        </p:nvSpPr>
        <p:spPr>
          <a:xfrm>
            <a:off x="502920" y="1783080"/>
            <a:ext cx="2578608" cy="1691640"/>
          </a:xfrm>
          <a:prstGeom prst="roundRect">
            <a:avLst>
              <a:gd name="adj" fmla="val 5405"/>
            </a:avLst>
          </a:prstGeom>
          <a:solidFill>
            <a:srgbClr val="E1F5EE"/>
          </a:solidFill>
          <a:ln w="19050">
            <a:solidFill>
              <a:srgbClr val="5DCAA5"/>
            </a:solidFill>
            <a:prstDash val="solid"/>
          </a:ln>
        </p:spPr>
      </p:sp>
      <p:sp>
        <p:nvSpPr>
          <p:cNvPr id="5" name="Text 3"/>
          <p:cNvSpPr/>
          <p:nvPr/>
        </p:nvSpPr>
        <p:spPr>
          <a:xfrm>
            <a:off x="685800" y="1929384"/>
            <a:ext cx="2240280" cy="274320"/>
          </a:xfrm>
          <a:prstGeom prst="rect">
            <a:avLst/>
          </a:prstGeom>
          <a:noFill/>
          <a:ln/>
        </p:spPr>
        <p:txBody>
          <a:bodyPr wrap="square" rtlCol="0" anchor="ctr"/>
          <a:lstStyle/>
          <a:p>
            <a:pPr indent="0" marL="0">
              <a:buNone/>
            </a:pPr>
            <a:r>
              <a:rPr lang="en-US" sz="950" b="1" spc="100" kern="0" dirty="0">
                <a:solidFill>
                  <a:srgbClr val="6B7785"/>
                </a:solidFill>
                <a:latin typeface="Calibri" pitchFamily="34" charset="0"/>
                <a:ea typeface="Calibri" pitchFamily="34" charset="-122"/>
                <a:cs typeface="Calibri" pitchFamily="34" charset="-120"/>
              </a:rPr>
              <a:t>WRITE</a:t>
            </a:r>
            <a:endParaRPr lang="en-US" sz="950" dirty="0"/>
          </a:p>
        </p:txBody>
      </p:sp>
      <p:sp>
        <p:nvSpPr>
          <p:cNvPr id="6" name="Text 4"/>
          <p:cNvSpPr/>
          <p:nvPr/>
        </p:nvSpPr>
        <p:spPr>
          <a:xfrm>
            <a:off x="685800" y="2203704"/>
            <a:ext cx="2240280" cy="640080"/>
          </a:xfrm>
          <a:prstGeom prst="rect">
            <a:avLst/>
          </a:prstGeom>
          <a:noFill/>
          <a:ln/>
        </p:spPr>
        <p:txBody>
          <a:bodyPr wrap="square" rtlCol="0" anchor="ctr">
            <a:normAutofit/>
          </a:bodyPr>
          <a:lstStyle/>
          <a:p>
            <a:pPr indent="0" marL="0">
              <a:buNone/>
            </a:pPr>
            <a:r>
              <a:rPr lang="en-US" sz="1500" b="1" dirty="0">
                <a:solidFill>
                  <a:srgbClr val="0F6E56"/>
                </a:solidFill>
                <a:latin typeface="Cambria" pitchFamily="34" charset="0"/>
                <a:ea typeface="Cambria" pitchFamily="34" charset="-122"/>
                <a:cs typeface="Cambria" pitchFamily="34" charset="-120"/>
              </a:rPr>
              <a:t>The welcome note</a:t>
            </a:r>
            <a:endParaRPr lang="en-US" sz="1500" dirty="0"/>
          </a:p>
        </p:txBody>
      </p:sp>
      <p:sp>
        <p:nvSpPr>
          <p:cNvPr id="7" name="Text 5"/>
          <p:cNvSpPr/>
          <p:nvPr/>
        </p:nvSpPr>
        <p:spPr>
          <a:xfrm>
            <a:off x="685800" y="2862072"/>
            <a:ext cx="2240280" cy="502920"/>
          </a:xfrm>
          <a:prstGeom prst="rect">
            <a:avLst/>
          </a:prstGeom>
          <a:noFill/>
          <a:ln/>
        </p:spPr>
        <p:txBody>
          <a:bodyPr wrap="square" rtlCol="0" anchor="ctr">
            <a:normAutofit/>
          </a:bodyPr>
          <a:lstStyle/>
          <a:p>
            <a:pPr indent="0" marL="0">
              <a:lnSpc>
                <a:spcPct val="108000"/>
              </a:lnSpc>
              <a:buNone/>
            </a:pPr>
            <a:r>
              <a:rPr lang="en-US" sz="1150" dirty="0">
                <a:solidFill>
                  <a:srgbClr val="1C2733"/>
                </a:solidFill>
                <a:latin typeface="Calibri" pitchFamily="34" charset="0"/>
                <a:ea typeface="Calibri" pitchFamily="34" charset="-122"/>
                <a:cs typeface="Calibri" pitchFamily="34" charset="-120"/>
              </a:rPr>
              <a:t>It drafts a warm, personal welcome message in your voice, ready to send in minutes.</a:t>
            </a:r>
            <a:endParaRPr lang="en-US" sz="1150" dirty="0"/>
          </a:p>
        </p:txBody>
      </p:sp>
      <p:sp>
        <p:nvSpPr>
          <p:cNvPr id="8" name="Shape 6"/>
          <p:cNvSpPr/>
          <p:nvPr/>
        </p:nvSpPr>
        <p:spPr>
          <a:xfrm>
            <a:off x="3264408" y="1783080"/>
            <a:ext cx="2578608" cy="1691640"/>
          </a:xfrm>
          <a:prstGeom prst="roundRect">
            <a:avLst>
              <a:gd name="adj" fmla="val 5405"/>
            </a:avLst>
          </a:prstGeom>
          <a:solidFill>
            <a:srgbClr val="E1F5EE"/>
          </a:solidFill>
          <a:ln w="19050">
            <a:solidFill>
              <a:srgbClr val="5DCAA5"/>
            </a:solidFill>
            <a:prstDash val="solid"/>
          </a:ln>
        </p:spPr>
      </p:sp>
      <p:sp>
        <p:nvSpPr>
          <p:cNvPr id="9" name="Text 7"/>
          <p:cNvSpPr/>
          <p:nvPr/>
        </p:nvSpPr>
        <p:spPr>
          <a:xfrm>
            <a:off x="3447288" y="1929384"/>
            <a:ext cx="2240280" cy="274320"/>
          </a:xfrm>
          <a:prstGeom prst="rect">
            <a:avLst/>
          </a:prstGeom>
          <a:noFill/>
          <a:ln/>
        </p:spPr>
        <p:txBody>
          <a:bodyPr wrap="square" rtlCol="0" anchor="ctr"/>
          <a:lstStyle/>
          <a:p>
            <a:pPr indent="0" marL="0">
              <a:buNone/>
            </a:pPr>
            <a:r>
              <a:rPr lang="en-US" sz="950" b="1" spc="100" kern="0" dirty="0">
                <a:solidFill>
                  <a:srgbClr val="6B7785"/>
                </a:solidFill>
                <a:latin typeface="Calibri" pitchFamily="34" charset="0"/>
                <a:ea typeface="Calibri" pitchFamily="34" charset="-122"/>
                <a:cs typeface="Calibri" pitchFamily="34" charset="-120"/>
              </a:rPr>
              <a:t>BUILD</a:t>
            </a:r>
            <a:endParaRPr lang="en-US" sz="950" dirty="0"/>
          </a:p>
        </p:txBody>
      </p:sp>
      <p:sp>
        <p:nvSpPr>
          <p:cNvPr id="10" name="Text 8"/>
          <p:cNvSpPr/>
          <p:nvPr/>
        </p:nvSpPr>
        <p:spPr>
          <a:xfrm>
            <a:off x="3447288" y="2203704"/>
            <a:ext cx="2240280" cy="640080"/>
          </a:xfrm>
          <a:prstGeom prst="rect">
            <a:avLst/>
          </a:prstGeom>
          <a:noFill/>
          <a:ln/>
        </p:spPr>
        <p:txBody>
          <a:bodyPr wrap="square" rtlCol="0" anchor="ctr">
            <a:normAutofit/>
          </a:bodyPr>
          <a:lstStyle/>
          <a:p>
            <a:pPr indent="0" marL="0">
              <a:buNone/>
            </a:pPr>
            <a:r>
              <a:rPr lang="en-US" sz="1500" b="1" dirty="0">
                <a:solidFill>
                  <a:srgbClr val="0F6E56"/>
                </a:solidFill>
                <a:latin typeface="Cambria" pitchFamily="34" charset="0"/>
                <a:ea typeface="Cambria" pitchFamily="34" charset="-122"/>
                <a:cs typeface="Cambria" pitchFamily="34" charset="-120"/>
              </a:rPr>
              <a:t>The welcome packet</a:t>
            </a:r>
            <a:endParaRPr lang="en-US" sz="1500" dirty="0"/>
          </a:p>
        </p:txBody>
      </p:sp>
      <p:sp>
        <p:nvSpPr>
          <p:cNvPr id="11" name="Text 9"/>
          <p:cNvSpPr/>
          <p:nvPr/>
        </p:nvSpPr>
        <p:spPr>
          <a:xfrm>
            <a:off x="3447288" y="2862072"/>
            <a:ext cx="2240280" cy="502920"/>
          </a:xfrm>
          <a:prstGeom prst="rect">
            <a:avLst/>
          </a:prstGeom>
          <a:noFill/>
          <a:ln/>
        </p:spPr>
        <p:txBody>
          <a:bodyPr wrap="square" rtlCol="0" anchor="ctr">
            <a:normAutofit/>
          </a:bodyPr>
          <a:lstStyle/>
          <a:p>
            <a:pPr indent="0" marL="0">
              <a:lnSpc>
                <a:spcPct val="108000"/>
              </a:lnSpc>
              <a:buNone/>
            </a:pPr>
            <a:r>
              <a:rPr lang="en-US" sz="1150" dirty="0">
                <a:solidFill>
                  <a:srgbClr val="1C2733"/>
                </a:solidFill>
                <a:latin typeface="Calibri" pitchFamily="34" charset="0"/>
                <a:ea typeface="Calibri" pitchFamily="34" charset="-122"/>
                <a:cs typeface="Calibri" pitchFamily="34" charset="-120"/>
              </a:rPr>
              <a:t>It lays out your what-happens-next, so every new client gets the same calm clarity.</a:t>
            </a:r>
            <a:endParaRPr lang="en-US" sz="1150" dirty="0"/>
          </a:p>
        </p:txBody>
      </p:sp>
      <p:sp>
        <p:nvSpPr>
          <p:cNvPr id="12" name="Shape 10"/>
          <p:cNvSpPr/>
          <p:nvPr/>
        </p:nvSpPr>
        <p:spPr>
          <a:xfrm>
            <a:off x="6025896" y="1783080"/>
            <a:ext cx="2578608" cy="1691640"/>
          </a:xfrm>
          <a:prstGeom prst="roundRect">
            <a:avLst>
              <a:gd name="adj" fmla="val 5405"/>
            </a:avLst>
          </a:prstGeom>
          <a:solidFill>
            <a:srgbClr val="E1F5EE"/>
          </a:solidFill>
          <a:ln w="19050">
            <a:solidFill>
              <a:srgbClr val="5DCAA5"/>
            </a:solidFill>
            <a:prstDash val="solid"/>
          </a:ln>
        </p:spPr>
      </p:sp>
      <p:sp>
        <p:nvSpPr>
          <p:cNvPr id="13" name="Text 11"/>
          <p:cNvSpPr/>
          <p:nvPr/>
        </p:nvSpPr>
        <p:spPr>
          <a:xfrm>
            <a:off x="6208776" y="1929384"/>
            <a:ext cx="2240280" cy="274320"/>
          </a:xfrm>
          <a:prstGeom prst="rect">
            <a:avLst/>
          </a:prstGeom>
          <a:noFill/>
          <a:ln/>
        </p:spPr>
        <p:txBody>
          <a:bodyPr wrap="square" rtlCol="0" anchor="ctr"/>
          <a:lstStyle/>
          <a:p>
            <a:pPr indent="0" marL="0">
              <a:buNone/>
            </a:pPr>
            <a:r>
              <a:rPr lang="en-US" sz="950" b="1" spc="100" kern="0" dirty="0">
                <a:solidFill>
                  <a:srgbClr val="6B7785"/>
                </a:solidFill>
                <a:latin typeface="Calibri" pitchFamily="34" charset="0"/>
                <a:ea typeface="Calibri" pitchFamily="34" charset="-122"/>
                <a:cs typeface="Calibri" pitchFamily="34" charset="-120"/>
              </a:rPr>
              <a:t>IDEAS</a:t>
            </a:r>
            <a:endParaRPr lang="en-US" sz="950" dirty="0"/>
          </a:p>
        </p:txBody>
      </p:sp>
      <p:sp>
        <p:nvSpPr>
          <p:cNvPr id="14" name="Text 12"/>
          <p:cNvSpPr/>
          <p:nvPr/>
        </p:nvSpPr>
        <p:spPr>
          <a:xfrm>
            <a:off x="6208776" y="2203704"/>
            <a:ext cx="2240280" cy="640080"/>
          </a:xfrm>
          <a:prstGeom prst="rect">
            <a:avLst/>
          </a:prstGeom>
          <a:noFill/>
          <a:ln/>
        </p:spPr>
        <p:txBody>
          <a:bodyPr wrap="square" rtlCol="0" anchor="ctr">
            <a:normAutofit/>
          </a:bodyPr>
          <a:lstStyle/>
          <a:p>
            <a:pPr indent="0" marL="0">
              <a:buNone/>
            </a:pPr>
            <a:r>
              <a:rPr lang="en-US" sz="1500" b="1" dirty="0">
                <a:solidFill>
                  <a:srgbClr val="0F6E56"/>
                </a:solidFill>
                <a:latin typeface="Cambria" pitchFamily="34" charset="0"/>
                <a:ea typeface="Cambria" pitchFamily="34" charset="-122"/>
                <a:cs typeface="Cambria" pitchFamily="34" charset="-120"/>
              </a:rPr>
              <a:t>The small wow</a:t>
            </a:r>
            <a:endParaRPr lang="en-US" sz="1500" dirty="0"/>
          </a:p>
        </p:txBody>
      </p:sp>
      <p:sp>
        <p:nvSpPr>
          <p:cNvPr id="15" name="Text 13"/>
          <p:cNvSpPr/>
          <p:nvPr/>
        </p:nvSpPr>
        <p:spPr>
          <a:xfrm>
            <a:off x="6208776" y="2862072"/>
            <a:ext cx="2240280" cy="502920"/>
          </a:xfrm>
          <a:prstGeom prst="rect">
            <a:avLst/>
          </a:prstGeom>
          <a:noFill/>
          <a:ln/>
        </p:spPr>
        <p:txBody>
          <a:bodyPr wrap="square" rtlCol="0" anchor="ctr">
            <a:normAutofit/>
          </a:bodyPr>
          <a:lstStyle/>
          <a:p>
            <a:pPr indent="0" marL="0">
              <a:lnSpc>
                <a:spcPct val="108000"/>
              </a:lnSpc>
              <a:buNone/>
            </a:pPr>
            <a:r>
              <a:rPr lang="en-US" sz="1150" dirty="0">
                <a:solidFill>
                  <a:srgbClr val="1C2733"/>
                </a:solidFill>
                <a:latin typeface="Calibri" pitchFamily="34" charset="0"/>
                <a:ea typeface="Calibri" pitchFamily="34" charset="-122"/>
                <a:cs typeface="Calibri" pitchFamily="34" charset="-120"/>
              </a:rPr>
              <a:t>It suggests little unexpected touches matched to the client and their trip.</a:t>
            </a:r>
            <a:endParaRPr lang="en-US" sz="1150" dirty="0"/>
          </a:p>
        </p:txBody>
      </p:sp>
      <p:sp>
        <p:nvSpPr>
          <p:cNvPr id="16" name="Shape 14"/>
          <p:cNvSpPr/>
          <p:nvPr/>
        </p:nvSpPr>
        <p:spPr>
          <a:xfrm>
            <a:off x="502920" y="3703320"/>
            <a:ext cx="8138160" cy="640080"/>
          </a:xfrm>
          <a:prstGeom prst="roundRect">
            <a:avLst>
              <a:gd name="adj" fmla="val 11429"/>
            </a:avLst>
          </a:prstGeom>
          <a:solidFill>
            <a:srgbClr val="0F6E56"/>
          </a:solidFill>
          <a:ln/>
        </p:spPr>
      </p:sp>
      <p:sp>
        <p:nvSpPr>
          <p:cNvPr id="17" name="Text 15"/>
          <p:cNvSpPr/>
          <p:nvPr/>
        </p:nvSpPr>
        <p:spPr>
          <a:xfrm>
            <a:off x="731520" y="3703320"/>
            <a:ext cx="7680960" cy="640080"/>
          </a:xfrm>
          <a:prstGeom prst="rect">
            <a:avLst/>
          </a:prstGeom>
          <a:noFill/>
          <a:ln/>
        </p:spPr>
        <p:txBody>
          <a:bodyPr wrap="square" rtlCol="0" anchor="ctr">
            <a:normAutofit/>
          </a:bodyPr>
          <a:lstStyle/>
          <a:p>
            <a:pPr algn="ctr" indent="0" marL="0">
              <a:buNone/>
            </a:pPr>
            <a:r>
              <a:rPr lang="en-US" sz="1400" b="1" dirty="0">
                <a:solidFill>
                  <a:srgbClr val="FFFFFF"/>
                </a:solidFill>
                <a:latin typeface="Cambria" pitchFamily="34" charset="0"/>
                <a:ea typeface="Cambria" pitchFamily="34" charset="-122"/>
                <a:cs typeface="Cambria" pitchFamily="34" charset="-120"/>
              </a:rPr>
              <a:t>Copy-paste example prompts are in the library: How to Prompt Your Second Mate.</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02920" y="457200"/>
            <a:ext cx="8138160" cy="274320"/>
          </a:xfrm>
          <a:prstGeom prst="rect">
            <a:avLst/>
          </a:prstGeom>
          <a:noFill/>
          <a:ln/>
        </p:spPr>
        <p:txBody>
          <a:bodyPr wrap="square" rtlCol="0" anchor="ctr"/>
          <a:lstStyle/>
          <a:p>
            <a:pPr indent="0" marL="0">
              <a:buNone/>
            </a:pPr>
            <a:r>
              <a:rPr lang="en-US" sz="1100" b="1" spc="300" kern="0" dirty="0">
                <a:solidFill>
                  <a:srgbClr val="0F6E56"/>
                </a:solidFill>
                <a:latin typeface="Calibri" pitchFamily="34" charset="0"/>
                <a:ea typeface="Calibri" pitchFamily="34" charset="-122"/>
                <a:cs typeface="Calibri" pitchFamily="34" charset="-120"/>
              </a:rPr>
              <a:t>YOUR FIRST BRICK</a:t>
            </a:r>
            <a:endParaRPr lang="en-US" sz="1100" dirty="0"/>
          </a:p>
        </p:txBody>
      </p:sp>
      <p:sp>
        <p:nvSpPr>
          <p:cNvPr id="3" name="Text 1"/>
          <p:cNvSpPr/>
          <p:nvPr/>
        </p:nvSpPr>
        <p:spPr>
          <a:xfrm>
            <a:off x="502920" y="777240"/>
            <a:ext cx="8138160" cy="777240"/>
          </a:xfrm>
          <a:prstGeom prst="rect">
            <a:avLst/>
          </a:prstGeom>
          <a:noFill/>
          <a:ln/>
        </p:spPr>
        <p:txBody>
          <a:bodyPr wrap="square" rtlCol="0" anchor="ctr">
            <a:normAutofit/>
          </a:bodyPr>
          <a:lstStyle/>
          <a:p>
            <a:pPr indent="0" marL="0">
              <a:buNone/>
            </a:pPr>
            <a:r>
              <a:rPr lang="en-US" sz="3000" b="1" dirty="0">
                <a:solidFill>
                  <a:srgbClr val="1C2733"/>
                </a:solidFill>
                <a:latin typeface="Cambria" pitchFamily="34" charset="0"/>
                <a:ea typeface="Cambria" pitchFamily="34" charset="-122"/>
                <a:cs typeface="Cambria" pitchFamily="34" charset="-120"/>
              </a:rPr>
              <a:t>Build </a:t>
            </a:r>
            <a:pPr indent="0" marL="0">
              <a:buNone/>
            </a:pPr>
            <a:r>
              <a:rPr lang="en-US" sz="3000" b="1" dirty="0">
                <a:solidFill>
                  <a:srgbClr val="1D9E75"/>
                </a:solidFill>
                <a:latin typeface="Cambria" pitchFamily="34" charset="0"/>
                <a:ea typeface="Cambria" pitchFamily="34" charset="-122"/>
                <a:cs typeface="Cambria" pitchFamily="34" charset="-120"/>
              </a:rPr>
              <a:t>your welcome.</a:t>
            </a:r>
            <a:endParaRPr lang="en-US" sz="3000" dirty="0"/>
          </a:p>
        </p:txBody>
      </p:sp>
      <p:sp>
        <p:nvSpPr>
          <p:cNvPr id="4" name="Shape 2"/>
          <p:cNvSpPr/>
          <p:nvPr/>
        </p:nvSpPr>
        <p:spPr>
          <a:xfrm>
            <a:off x="502920" y="1828800"/>
            <a:ext cx="502920" cy="502920"/>
          </a:xfrm>
          <a:prstGeom prst="ellipse">
            <a:avLst/>
          </a:prstGeom>
          <a:solidFill>
            <a:srgbClr val="D85A30"/>
          </a:solidFill>
          <a:ln/>
        </p:spPr>
      </p:sp>
      <p:sp>
        <p:nvSpPr>
          <p:cNvPr id="5" name="Text 3"/>
          <p:cNvSpPr/>
          <p:nvPr/>
        </p:nvSpPr>
        <p:spPr>
          <a:xfrm>
            <a:off x="502920" y="1828800"/>
            <a:ext cx="502920" cy="502920"/>
          </a:xfrm>
          <a:prstGeom prst="rect">
            <a:avLst/>
          </a:prstGeom>
          <a:noFill/>
          <a:ln/>
        </p:spPr>
        <p:txBody>
          <a:bodyPr wrap="square" rtlCol="0" anchor="ctr"/>
          <a:lstStyle/>
          <a:p>
            <a:pPr algn="ctr" indent="0" marL="0">
              <a:buNone/>
            </a:pPr>
            <a:r>
              <a:rPr lang="en-US" sz="1800" b="1" dirty="0">
                <a:solidFill>
                  <a:srgbClr val="FFFFFF"/>
                </a:solidFill>
                <a:latin typeface="Cambria" pitchFamily="34" charset="0"/>
                <a:ea typeface="Cambria" pitchFamily="34" charset="-122"/>
                <a:cs typeface="Cambria" pitchFamily="34" charset="-120"/>
              </a:rPr>
              <a:t>1</a:t>
            </a:r>
            <a:endParaRPr lang="en-US" sz="1800" dirty="0"/>
          </a:p>
        </p:txBody>
      </p:sp>
      <p:sp>
        <p:nvSpPr>
          <p:cNvPr id="6" name="Text 4"/>
          <p:cNvSpPr/>
          <p:nvPr/>
        </p:nvSpPr>
        <p:spPr>
          <a:xfrm>
            <a:off x="1234440" y="1783080"/>
            <a:ext cx="2743200" cy="640080"/>
          </a:xfrm>
          <a:prstGeom prst="rect">
            <a:avLst/>
          </a:prstGeom>
          <a:noFill/>
          <a:ln/>
        </p:spPr>
        <p:txBody>
          <a:bodyPr wrap="square" rtlCol="0" anchor="ctr">
            <a:normAutofit/>
          </a:bodyPr>
          <a:lstStyle/>
          <a:p>
            <a:pPr indent="0" marL="0">
              <a:buNone/>
            </a:pPr>
            <a:r>
              <a:rPr lang="en-US" sz="1600" b="1" dirty="0">
                <a:solidFill>
                  <a:srgbClr val="1C2733"/>
                </a:solidFill>
                <a:latin typeface="Cambria" pitchFamily="34" charset="0"/>
                <a:ea typeface="Cambria" pitchFamily="34" charset="-122"/>
                <a:cs typeface="Cambria" pitchFamily="34" charset="-120"/>
              </a:rPr>
              <a:t>Your welcome note</a:t>
            </a:r>
            <a:endParaRPr lang="en-US" sz="1600" dirty="0"/>
          </a:p>
        </p:txBody>
      </p:sp>
      <p:sp>
        <p:nvSpPr>
          <p:cNvPr id="7" name="Text 5"/>
          <p:cNvSpPr/>
          <p:nvPr/>
        </p:nvSpPr>
        <p:spPr>
          <a:xfrm>
            <a:off x="4114800" y="1783080"/>
            <a:ext cx="4572000" cy="685800"/>
          </a:xfrm>
          <a:prstGeom prst="rect">
            <a:avLst/>
          </a:prstGeom>
          <a:noFill/>
          <a:ln/>
        </p:spPr>
        <p:txBody>
          <a:bodyPr wrap="square" rtlCol="0" anchor="ctr">
            <a:normAutofit/>
          </a:bodyPr>
          <a:lstStyle/>
          <a:p>
            <a:pPr indent="0" marL="0">
              <a:lnSpc>
                <a:spcPct val="105000"/>
              </a:lnSpc>
              <a:buNone/>
            </a:pPr>
            <a:r>
              <a:rPr lang="en-US" sz="1250" dirty="0">
                <a:solidFill>
                  <a:srgbClr val="3F4B59"/>
                </a:solidFill>
                <a:latin typeface="Calibri" pitchFamily="34" charset="0"/>
                <a:ea typeface="Calibri" pitchFamily="34" charset="-122"/>
                <a:cs typeface="Calibri" pitchFamily="34" charset="-120"/>
              </a:rPr>
              <a:t>Write the warm, personal message every new client gets within hours. (The Your Welcome worksheet.)</a:t>
            </a:r>
            <a:endParaRPr lang="en-US" sz="1250" dirty="0"/>
          </a:p>
        </p:txBody>
      </p:sp>
      <p:sp>
        <p:nvSpPr>
          <p:cNvPr id="8" name="Shape 6"/>
          <p:cNvSpPr/>
          <p:nvPr/>
        </p:nvSpPr>
        <p:spPr>
          <a:xfrm>
            <a:off x="502920" y="2743200"/>
            <a:ext cx="502920" cy="502920"/>
          </a:xfrm>
          <a:prstGeom prst="ellipse">
            <a:avLst/>
          </a:prstGeom>
          <a:solidFill>
            <a:srgbClr val="D85A30"/>
          </a:solidFill>
          <a:ln/>
        </p:spPr>
      </p:sp>
      <p:sp>
        <p:nvSpPr>
          <p:cNvPr id="9" name="Text 7"/>
          <p:cNvSpPr/>
          <p:nvPr/>
        </p:nvSpPr>
        <p:spPr>
          <a:xfrm>
            <a:off x="502920" y="2743200"/>
            <a:ext cx="502920" cy="502920"/>
          </a:xfrm>
          <a:prstGeom prst="rect">
            <a:avLst/>
          </a:prstGeom>
          <a:noFill/>
          <a:ln/>
        </p:spPr>
        <p:txBody>
          <a:bodyPr wrap="square" rtlCol="0" anchor="ctr"/>
          <a:lstStyle/>
          <a:p>
            <a:pPr algn="ctr" indent="0" marL="0">
              <a:buNone/>
            </a:pPr>
            <a:r>
              <a:rPr lang="en-US" sz="1800" b="1" dirty="0">
                <a:solidFill>
                  <a:srgbClr val="FFFFFF"/>
                </a:solidFill>
                <a:latin typeface="Cambria" pitchFamily="34" charset="0"/>
                <a:ea typeface="Cambria" pitchFamily="34" charset="-122"/>
                <a:cs typeface="Cambria" pitchFamily="34" charset="-120"/>
              </a:rPr>
              <a:t>2</a:t>
            </a:r>
            <a:endParaRPr lang="en-US" sz="1800" dirty="0"/>
          </a:p>
        </p:txBody>
      </p:sp>
      <p:sp>
        <p:nvSpPr>
          <p:cNvPr id="10" name="Text 8"/>
          <p:cNvSpPr/>
          <p:nvPr/>
        </p:nvSpPr>
        <p:spPr>
          <a:xfrm>
            <a:off x="1234440" y="2697480"/>
            <a:ext cx="2743200" cy="640080"/>
          </a:xfrm>
          <a:prstGeom prst="rect">
            <a:avLst/>
          </a:prstGeom>
          <a:noFill/>
          <a:ln/>
        </p:spPr>
        <p:txBody>
          <a:bodyPr wrap="square" rtlCol="0" anchor="ctr">
            <a:normAutofit/>
          </a:bodyPr>
          <a:lstStyle/>
          <a:p>
            <a:pPr indent="0" marL="0">
              <a:buNone/>
            </a:pPr>
            <a:r>
              <a:rPr lang="en-US" sz="1600" b="1" dirty="0">
                <a:solidFill>
                  <a:srgbClr val="1C2733"/>
                </a:solidFill>
                <a:latin typeface="Cambria" pitchFamily="34" charset="0"/>
                <a:ea typeface="Cambria" pitchFamily="34" charset="-122"/>
                <a:cs typeface="Cambria" pitchFamily="34" charset="-120"/>
              </a:rPr>
              <a:t>Your what-happens-next</a:t>
            </a:r>
            <a:endParaRPr lang="en-US" sz="1600" dirty="0"/>
          </a:p>
        </p:txBody>
      </p:sp>
      <p:sp>
        <p:nvSpPr>
          <p:cNvPr id="11" name="Text 9"/>
          <p:cNvSpPr/>
          <p:nvPr/>
        </p:nvSpPr>
        <p:spPr>
          <a:xfrm>
            <a:off x="4114800" y="2697480"/>
            <a:ext cx="4572000" cy="685800"/>
          </a:xfrm>
          <a:prstGeom prst="rect">
            <a:avLst/>
          </a:prstGeom>
          <a:noFill/>
          <a:ln/>
        </p:spPr>
        <p:txBody>
          <a:bodyPr wrap="square" rtlCol="0" anchor="ctr">
            <a:normAutofit/>
          </a:bodyPr>
          <a:lstStyle/>
          <a:p>
            <a:pPr indent="0" marL="0">
              <a:lnSpc>
                <a:spcPct val="105000"/>
              </a:lnSpc>
              <a:buNone/>
            </a:pPr>
            <a:r>
              <a:rPr lang="en-US" sz="1250" dirty="0">
                <a:solidFill>
                  <a:srgbClr val="3F4B59"/>
                </a:solidFill>
                <a:latin typeface="Calibri" pitchFamily="34" charset="0"/>
                <a:ea typeface="Calibri" pitchFamily="34" charset="-122"/>
                <a:cs typeface="Calibri" pitchFamily="34" charset="-120"/>
              </a:rPr>
              <a:t>List the steps you'll walk them through, so they always know the plan.</a:t>
            </a:r>
            <a:endParaRPr lang="en-US" sz="1250" dirty="0"/>
          </a:p>
        </p:txBody>
      </p:sp>
      <p:sp>
        <p:nvSpPr>
          <p:cNvPr id="12" name="Shape 10"/>
          <p:cNvSpPr/>
          <p:nvPr/>
        </p:nvSpPr>
        <p:spPr>
          <a:xfrm>
            <a:off x="502920" y="3657600"/>
            <a:ext cx="502920" cy="502920"/>
          </a:xfrm>
          <a:prstGeom prst="ellipse">
            <a:avLst/>
          </a:prstGeom>
          <a:solidFill>
            <a:srgbClr val="D85A30"/>
          </a:solidFill>
          <a:ln/>
        </p:spPr>
      </p:sp>
      <p:sp>
        <p:nvSpPr>
          <p:cNvPr id="13" name="Text 11"/>
          <p:cNvSpPr/>
          <p:nvPr/>
        </p:nvSpPr>
        <p:spPr>
          <a:xfrm>
            <a:off x="502920" y="3657600"/>
            <a:ext cx="502920" cy="502920"/>
          </a:xfrm>
          <a:prstGeom prst="rect">
            <a:avLst/>
          </a:prstGeom>
          <a:noFill/>
          <a:ln/>
        </p:spPr>
        <p:txBody>
          <a:bodyPr wrap="square" rtlCol="0" anchor="ctr"/>
          <a:lstStyle/>
          <a:p>
            <a:pPr algn="ctr" indent="0" marL="0">
              <a:buNone/>
            </a:pPr>
            <a:r>
              <a:rPr lang="en-US" sz="1800" b="1" dirty="0">
                <a:solidFill>
                  <a:srgbClr val="FFFFFF"/>
                </a:solidFill>
                <a:latin typeface="Cambria" pitchFamily="34" charset="0"/>
                <a:ea typeface="Cambria" pitchFamily="34" charset="-122"/>
                <a:cs typeface="Cambria" pitchFamily="34" charset="-120"/>
              </a:rPr>
              <a:t>3</a:t>
            </a:r>
            <a:endParaRPr lang="en-US" sz="1800" dirty="0"/>
          </a:p>
        </p:txBody>
      </p:sp>
      <p:sp>
        <p:nvSpPr>
          <p:cNvPr id="14" name="Text 12"/>
          <p:cNvSpPr/>
          <p:nvPr/>
        </p:nvSpPr>
        <p:spPr>
          <a:xfrm>
            <a:off x="1234440" y="3611880"/>
            <a:ext cx="2743200" cy="640080"/>
          </a:xfrm>
          <a:prstGeom prst="rect">
            <a:avLst/>
          </a:prstGeom>
          <a:noFill/>
          <a:ln/>
        </p:spPr>
        <p:txBody>
          <a:bodyPr wrap="square" rtlCol="0" anchor="ctr">
            <a:normAutofit/>
          </a:bodyPr>
          <a:lstStyle/>
          <a:p>
            <a:pPr indent="0" marL="0">
              <a:buNone/>
            </a:pPr>
            <a:r>
              <a:rPr lang="en-US" sz="1600" b="1" dirty="0">
                <a:solidFill>
                  <a:srgbClr val="1C2733"/>
                </a:solidFill>
                <a:latin typeface="Cambria" pitchFamily="34" charset="0"/>
                <a:ea typeface="Cambria" pitchFamily="34" charset="-122"/>
                <a:cs typeface="Cambria" pitchFamily="34" charset="-120"/>
              </a:rPr>
              <a:t>Your one small wow</a:t>
            </a:r>
            <a:endParaRPr lang="en-US" sz="1600" dirty="0"/>
          </a:p>
        </p:txBody>
      </p:sp>
      <p:sp>
        <p:nvSpPr>
          <p:cNvPr id="15" name="Text 13"/>
          <p:cNvSpPr/>
          <p:nvPr/>
        </p:nvSpPr>
        <p:spPr>
          <a:xfrm>
            <a:off x="4114800" y="3611880"/>
            <a:ext cx="4572000" cy="685800"/>
          </a:xfrm>
          <a:prstGeom prst="rect">
            <a:avLst/>
          </a:prstGeom>
          <a:noFill/>
          <a:ln/>
        </p:spPr>
        <p:txBody>
          <a:bodyPr wrap="square" rtlCol="0" anchor="ctr">
            <a:normAutofit/>
          </a:bodyPr>
          <a:lstStyle/>
          <a:p>
            <a:pPr indent="0" marL="0">
              <a:lnSpc>
                <a:spcPct val="105000"/>
              </a:lnSpc>
              <a:buNone/>
            </a:pPr>
            <a:r>
              <a:rPr lang="en-US" sz="1250" dirty="0">
                <a:solidFill>
                  <a:srgbClr val="3F4B59"/>
                </a:solidFill>
                <a:latin typeface="Calibri" pitchFamily="34" charset="0"/>
                <a:ea typeface="Calibri" pitchFamily="34" charset="-122"/>
                <a:cs typeface="Calibri" pitchFamily="34" charset="-120"/>
              </a:rPr>
              <a:t>Pick the little unexpected touch that makes a new client feel special.</a:t>
            </a:r>
            <a:endParaRPr lang="en-US" sz="12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02920" y="502920"/>
            <a:ext cx="8138160" cy="274320"/>
          </a:xfrm>
          <a:prstGeom prst="rect">
            <a:avLst/>
          </a:prstGeom>
          <a:noFill/>
          <a:ln/>
        </p:spPr>
        <p:txBody>
          <a:bodyPr wrap="square" rtlCol="0" anchor="ctr"/>
          <a:lstStyle/>
          <a:p>
            <a:pPr indent="0" marL="0">
              <a:buNone/>
            </a:pPr>
            <a:r>
              <a:rPr lang="en-US" sz="1100" b="1" spc="300" kern="0" dirty="0">
                <a:solidFill>
                  <a:srgbClr val="0F6E56"/>
                </a:solidFill>
                <a:latin typeface="Calibri" pitchFamily="34" charset="0"/>
                <a:ea typeface="Calibri" pitchFamily="34" charset="-122"/>
                <a:cs typeface="Calibri" pitchFamily="34" charset="-120"/>
              </a:rPr>
              <a:t>WANT A HAND WITH THIS PART?</a:t>
            </a:r>
            <a:endParaRPr lang="en-US" sz="1100" dirty="0"/>
          </a:p>
        </p:txBody>
      </p:sp>
      <p:sp>
        <p:nvSpPr>
          <p:cNvPr id="3" name="Text 1"/>
          <p:cNvSpPr/>
          <p:nvPr/>
        </p:nvSpPr>
        <p:spPr>
          <a:xfrm>
            <a:off x="502920" y="822960"/>
            <a:ext cx="8138160" cy="777240"/>
          </a:xfrm>
          <a:prstGeom prst="rect">
            <a:avLst/>
          </a:prstGeom>
          <a:noFill/>
          <a:ln/>
        </p:spPr>
        <p:txBody>
          <a:bodyPr wrap="square" rtlCol="0" anchor="ctr">
            <a:normAutofit/>
          </a:bodyPr>
          <a:lstStyle/>
          <a:p>
            <a:pPr indent="0" marL="0">
              <a:buNone/>
            </a:pPr>
            <a:r>
              <a:rPr lang="en-US" sz="3000" b="1" dirty="0">
                <a:solidFill>
                  <a:srgbClr val="1C2733"/>
                </a:solidFill>
                <a:latin typeface="Cambria" pitchFamily="34" charset="0"/>
                <a:ea typeface="Cambria" pitchFamily="34" charset="-122"/>
                <a:cs typeface="Cambria" pitchFamily="34" charset="-120"/>
              </a:rPr>
              <a:t>Three ways to </a:t>
            </a:r>
            <a:pPr indent="0" marL="0">
              <a:buNone/>
            </a:pPr>
            <a:r>
              <a:rPr lang="en-US" sz="3000" b="1" dirty="0">
                <a:solidFill>
                  <a:srgbClr val="1D9E75"/>
                </a:solidFill>
                <a:latin typeface="Cambria" pitchFamily="34" charset="0"/>
                <a:ea typeface="Cambria" pitchFamily="34" charset="-122"/>
                <a:cs typeface="Cambria" pitchFamily="34" charset="-120"/>
              </a:rPr>
              <a:t>get unstuck.</a:t>
            </a:r>
            <a:endParaRPr lang="en-US" sz="3000" dirty="0"/>
          </a:p>
        </p:txBody>
      </p:sp>
      <p:sp>
        <p:nvSpPr>
          <p:cNvPr id="4" name="Shape 2"/>
          <p:cNvSpPr/>
          <p:nvPr/>
        </p:nvSpPr>
        <p:spPr>
          <a:xfrm>
            <a:off x="502920" y="1874520"/>
            <a:ext cx="2578608" cy="2377440"/>
          </a:xfrm>
          <a:prstGeom prst="roundRect">
            <a:avLst>
              <a:gd name="adj" fmla="val 3846"/>
            </a:avLst>
          </a:prstGeom>
          <a:solidFill>
            <a:srgbClr val="E1F5EE"/>
          </a:solidFill>
          <a:ln w="19050">
            <a:solidFill>
              <a:srgbClr val="5DCAA5"/>
            </a:solidFill>
            <a:prstDash val="solid"/>
          </a:ln>
        </p:spPr>
      </p:sp>
      <p:sp>
        <p:nvSpPr>
          <p:cNvPr id="5" name="Text 3"/>
          <p:cNvSpPr/>
          <p:nvPr/>
        </p:nvSpPr>
        <p:spPr>
          <a:xfrm>
            <a:off x="685800" y="2020824"/>
            <a:ext cx="2240280" cy="274320"/>
          </a:xfrm>
          <a:prstGeom prst="rect">
            <a:avLst/>
          </a:prstGeom>
          <a:noFill/>
          <a:ln/>
        </p:spPr>
        <p:txBody>
          <a:bodyPr wrap="square" rtlCol="0" anchor="ctr"/>
          <a:lstStyle/>
          <a:p>
            <a:pPr indent="0" marL="0">
              <a:buNone/>
            </a:pPr>
            <a:r>
              <a:rPr lang="en-US" sz="950" b="1" spc="100" kern="0" dirty="0">
                <a:solidFill>
                  <a:srgbClr val="6B7785"/>
                </a:solidFill>
                <a:latin typeface="Calibri" pitchFamily="34" charset="0"/>
                <a:ea typeface="Calibri" pitchFamily="34" charset="-122"/>
                <a:cs typeface="Calibri" pitchFamily="34" charset="-120"/>
              </a:rPr>
              <a:t>GROUP</a:t>
            </a:r>
            <a:endParaRPr lang="en-US" sz="950" dirty="0"/>
          </a:p>
        </p:txBody>
      </p:sp>
      <p:sp>
        <p:nvSpPr>
          <p:cNvPr id="6" name="Text 4"/>
          <p:cNvSpPr/>
          <p:nvPr/>
        </p:nvSpPr>
        <p:spPr>
          <a:xfrm>
            <a:off x="685800" y="2295144"/>
            <a:ext cx="2240280" cy="640080"/>
          </a:xfrm>
          <a:prstGeom prst="rect">
            <a:avLst/>
          </a:prstGeom>
          <a:noFill/>
          <a:ln/>
        </p:spPr>
        <p:txBody>
          <a:bodyPr wrap="square" rtlCol="0" anchor="ctr">
            <a:normAutofit/>
          </a:bodyPr>
          <a:lstStyle/>
          <a:p>
            <a:pPr indent="0" marL="0">
              <a:buNone/>
            </a:pPr>
            <a:r>
              <a:rPr lang="en-US" sz="1500" b="1" dirty="0">
                <a:solidFill>
                  <a:srgbClr val="0F6E56"/>
                </a:solidFill>
                <a:latin typeface="Cambria" pitchFamily="34" charset="0"/>
                <a:ea typeface="Cambria" pitchFamily="34" charset="-122"/>
                <a:cs typeface="Cambria" pitchFamily="34" charset="-120"/>
              </a:rPr>
              <a:t>Professor Hours</a:t>
            </a:r>
            <a:endParaRPr lang="en-US" sz="1500" dirty="0"/>
          </a:p>
        </p:txBody>
      </p:sp>
      <p:sp>
        <p:nvSpPr>
          <p:cNvPr id="7" name="Text 5"/>
          <p:cNvSpPr/>
          <p:nvPr/>
        </p:nvSpPr>
        <p:spPr>
          <a:xfrm>
            <a:off x="685800" y="2953512"/>
            <a:ext cx="2240280" cy="1188720"/>
          </a:xfrm>
          <a:prstGeom prst="rect">
            <a:avLst/>
          </a:prstGeom>
          <a:noFill/>
          <a:ln/>
        </p:spPr>
        <p:txBody>
          <a:bodyPr wrap="square" rtlCol="0" anchor="ctr">
            <a:normAutofit/>
          </a:bodyPr>
          <a:lstStyle/>
          <a:p>
            <a:pPr indent="0" marL="0">
              <a:lnSpc>
                <a:spcPct val="108000"/>
              </a:lnSpc>
              <a:buNone/>
            </a:pPr>
            <a:r>
              <a:rPr lang="en-US" sz="1150" dirty="0">
                <a:solidFill>
                  <a:srgbClr val="1C2733"/>
                </a:solidFill>
                <a:latin typeface="Calibri" pitchFamily="34" charset="0"/>
                <a:ea typeface="Calibri" pitchFamily="34" charset="-122"/>
                <a:cs typeface="Calibri" pitchFamily="34" charset="-120"/>
              </a:rPr>
              <a:t>Bring your specific question to office hours and ask it live.</a:t>
            </a:r>
            <a:endParaRPr lang="en-US" sz="1150" dirty="0"/>
          </a:p>
        </p:txBody>
      </p:sp>
      <p:sp>
        <p:nvSpPr>
          <p:cNvPr id="8" name="Shape 6"/>
          <p:cNvSpPr/>
          <p:nvPr/>
        </p:nvSpPr>
        <p:spPr>
          <a:xfrm>
            <a:off x="3264408" y="1874520"/>
            <a:ext cx="2578608" cy="2377440"/>
          </a:xfrm>
          <a:prstGeom prst="roundRect">
            <a:avLst>
              <a:gd name="adj" fmla="val 3846"/>
            </a:avLst>
          </a:prstGeom>
          <a:solidFill>
            <a:srgbClr val="E1F5EE"/>
          </a:solidFill>
          <a:ln w="19050">
            <a:solidFill>
              <a:srgbClr val="5DCAA5"/>
            </a:solidFill>
            <a:prstDash val="solid"/>
          </a:ln>
        </p:spPr>
      </p:sp>
      <p:sp>
        <p:nvSpPr>
          <p:cNvPr id="9" name="Text 7"/>
          <p:cNvSpPr/>
          <p:nvPr/>
        </p:nvSpPr>
        <p:spPr>
          <a:xfrm>
            <a:off x="3447288" y="2020824"/>
            <a:ext cx="2240280" cy="274320"/>
          </a:xfrm>
          <a:prstGeom prst="rect">
            <a:avLst/>
          </a:prstGeom>
          <a:noFill/>
          <a:ln/>
        </p:spPr>
        <p:txBody>
          <a:bodyPr wrap="square" rtlCol="0" anchor="ctr"/>
          <a:lstStyle/>
          <a:p>
            <a:pPr indent="0" marL="0">
              <a:buNone/>
            </a:pPr>
            <a:r>
              <a:rPr lang="en-US" sz="950" b="1" spc="100" kern="0" dirty="0">
                <a:solidFill>
                  <a:srgbClr val="6B7785"/>
                </a:solidFill>
                <a:latin typeface="Calibri" pitchFamily="34" charset="0"/>
                <a:ea typeface="Calibri" pitchFamily="34" charset="-122"/>
                <a:cs typeface="Calibri" pitchFamily="34" charset="-120"/>
              </a:rPr>
              <a:t>ONE-ON-ONE</a:t>
            </a:r>
            <a:endParaRPr lang="en-US" sz="950" dirty="0"/>
          </a:p>
        </p:txBody>
      </p:sp>
      <p:sp>
        <p:nvSpPr>
          <p:cNvPr id="10" name="Text 8"/>
          <p:cNvSpPr/>
          <p:nvPr/>
        </p:nvSpPr>
        <p:spPr>
          <a:xfrm>
            <a:off x="3447288" y="2295144"/>
            <a:ext cx="2240280" cy="640080"/>
          </a:xfrm>
          <a:prstGeom prst="rect">
            <a:avLst/>
          </a:prstGeom>
          <a:noFill/>
          <a:ln/>
        </p:spPr>
        <p:txBody>
          <a:bodyPr wrap="square" rtlCol="0" anchor="ctr">
            <a:normAutofit/>
          </a:bodyPr>
          <a:lstStyle/>
          <a:p>
            <a:pPr indent="0" marL="0">
              <a:buNone/>
            </a:pPr>
            <a:r>
              <a:rPr lang="en-US" sz="1500" b="1" dirty="0">
                <a:solidFill>
                  <a:srgbClr val="0F6E56"/>
                </a:solidFill>
                <a:latin typeface="Cambria" pitchFamily="34" charset="0"/>
                <a:ea typeface="Cambria" pitchFamily="34" charset="-122"/>
                <a:cs typeface="Cambria" pitchFamily="34" charset="-120"/>
              </a:rPr>
              <a:t>Book a 1:1</a:t>
            </a:r>
            <a:endParaRPr lang="en-US" sz="1500" dirty="0"/>
          </a:p>
        </p:txBody>
      </p:sp>
      <p:sp>
        <p:nvSpPr>
          <p:cNvPr id="11" name="Text 9"/>
          <p:cNvSpPr/>
          <p:nvPr/>
        </p:nvSpPr>
        <p:spPr>
          <a:xfrm>
            <a:off x="3447288" y="2953512"/>
            <a:ext cx="2240280" cy="1188720"/>
          </a:xfrm>
          <a:prstGeom prst="rect">
            <a:avLst/>
          </a:prstGeom>
          <a:noFill/>
          <a:ln/>
        </p:spPr>
        <p:txBody>
          <a:bodyPr wrap="square" rtlCol="0" anchor="ctr">
            <a:normAutofit/>
          </a:bodyPr>
          <a:lstStyle/>
          <a:p>
            <a:pPr indent="0" marL="0">
              <a:lnSpc>
                <a:spcPct val="108000"/>
              </a:lnSpc>
              <a:buNone/>
            </a:pPr>
            <a:r>
              <a:rPr lang="en-US" sz="1150" dirty="0">
                <a:solidFill>
                  <a:srgbClr val="1C2733"/>
                </a:solidFill>
                <a:latin typeface="Calibri" pitchFamily="34" charset="0"/>
                <a:ea typeface="Calibri" pitchFamily="34" charset="-122"/>
                <a:cs typeface="Calibri" pitchFamily="34" charset="-120"/>
              </a:rPr>
              <a:t>We work on yours, screen to screen, until it's done right.</a:t>
            </a:r>
            <a:endParaRPr lang="en-US" sz="1150" dirty="0"/>
          </a:p>
        </p:txBody>
      </p:sp>
      <p:sp>
        <p:nvSpPr>
          <p:cNvPr id="12" name="Shape 10"/>
          <p:cNvSpPr/>
          <p:nvPr/>
        </p:nvSpPr>
        <p:spPr>
          <a:xfrm>
            <a:off x="6025896" y="1874520"/>
            <a:ext cx="2578608" cy="2377440"/>
          </a:xfrm>
          <a:prstGeom prst="roundRect">
            <a:avLst>
              <a:gd name="adj" fmla="val 3846"/>
            </a:avLst>
          </a:prstGeom>
          <a:solidFill>
            <a:srgbClr val="E1F5EE"/>
          </a:solidFill>
          <a:ln w="19050">
            <a:solidFill>
              <a:srgbClr val="5DCAA5"/>
            </a:solidFill>
            <a:prstDash val="solid"/>
          </a:ln>
        </p:spPr>
      </p:sp>
      <p:sp>
        <p:nvSpPr>
          <p:cNvPr id="13" name="Text 11"/>
          <p:cNvSpPr/>
          <p:nvPr/>
        </p:nvSpPr>
        <p:spPr>
          <a:xfrm>
            <a:off x="6208776" y="2020824"/>
            <a:ext cx="2240280" cy="274320"/>
          </a:xfrm>
          <a:prstGeom prst="rect">
            <a:avLst/>
          </a:prstGeom>
          <a:noFill/>
          <a:ln/>
        </p:spPr>
        <p:txBody>
          <a:bodyPr wrap="square" rtlCol="0" anchor="ctr"/>
          <a:lstStyle/>
          <a:p>
            <a:pPr indent="0" marL="0">
              <a:buNone/>
            </a:pPr>
            <a:r>
              <a:rPr lang="en-US" sz="950" b="1" spc="100" kern="0" dirty="0">
                <a:solidFill>
                  <a:srgbClr val="6B7785"/>
                </a:solidFill>
                <a:latin typeface="Calibri" pitchFamily="34" charset="0"/>
                <a:ea typeface="Calibri" pitchFamily="34" charset="-122"/>
                <a:cs typeface="Calibri" pitchFamily="34" charset="-120"/>
              </a:rPr>
              <a:t>DONE WITH / FOR YOU</a:t>
            </a:r>
            <a:endParaRPr lang="en-US" sz="950" dirty="0"/>
          </a:p>
        </p:txBody>
      </p:sp>
      <p:sp>
        <p:nvSpPr>
          <p:cNvPr id="14" name="Text 12"/>
          <p:cNvSpPr/>
          <p:nvPr/>
        </p:nvSpPr>
        <p:spPr>
          <a:xfrm>
            <a:off x="6208776" y="2295144"/>
            <a:ext cx="2240280" cy="640080"/>
          </a:xfrm>
          <a:prstGeom prst="rect">
            <a:avLst/>
          </a:prstGeom>
          <a:noFill/>
          <a:ln/>
        </p:spPr>
        <p:txBody>
          <a:bodyPr wrap="square" rtlCol="0" anchor="ctr">
            <a:normAutofit/>
          </a:bodyPr>
          <a:lstStyle/>
          <a:p>
            <a:pPr indent="0" marL="0">
              <a:buNone/>
            </a:pPr>
            <a:r>
              <a:rPr lang="en-US" sz="1500" b="1" dirty="0">
                <a:solidFill>
                  <a:srgbClr val="0F6E56"/>
                </a:solidFill>
                <a:latin typeface="Cambria" pitchFamily="34" charset="0"/>
                <a:ea typeface="Cambria" pitchFamily="34" charset="-122"/>
                <a:cs typeface="Cambria" pitchFamily="34" charset="-120"/>
              </a:rPr>
              <a:t>Hire us</a:t>
            </a:r>
            <a:endParaRPr lang="en-US" sz="1500" dirty="0"/>
          </a:p>
        </p:txBody>
      </p:sp>
      <p:sp>
        <p:nvSpPr>
          <p:cNvPr id="15" name="Text 13"/>
          <p:cNvSpPr/>
          <p:nvPr/>
        </p:nvSpPr>
        <p:spPr>
          <a:xfrm>
            <a:off x="6208776" y="2953512"/>
            <a:ext cx="2240280" cy="1188720"/>
          </a:xfrm>
          <a:prstGeom prst="rect">
            <a:avLst/>
          </a:prstGeom>
          <a:noFill/>
          <a:ln/>
        </p:spPr>
        <p:txBody>
          <a:bodyPr wrap="square" rtlCol="0" anchor="ctr">
            <a:normAutofit/>
          </a:bodyPr>
          <a:lstStyle/>
          <a:p>
            <a:pPr indent="0" marL="0">
              <a:lnSpc>
                <a:spcPct val="108000"/>
              </a:lnSpc>
              <a:buNone/>
            </a:pPr>
            <a:r>
              <a:rPr lang="en-US" sz="1150" dirty="0">
                <a:solidFill>
                  <a:srgbClr val="1C2733"/>
                </a:solidFill>
                <a:latin typeface="Calibri" pitchFamily="34" charset="0"/>
                <a:ea typeface="Calibri" pitchFamily="34" charset="-122"/>
                <a:cs typeface="Calibri" pitchFamily="34" charset="-120"/>
              </a:rPr>
              <a:t>Consultant or coach. We build it with you, or we build it for you.</a:t>
            </a:r>
            <a:endParaRPr lang="en-US" sz="11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E3B2F"/>
        </a:solidFill>
      </p:bgPr>
    </p:bg>
    <p:spTree>
      <p:nvGrpSpPr>
        <p:cNvPr id="1" name=""/>
        <p:cNvGrpSpPr/>
        <p:nvPr/>
      </p:nvGrpSpPr>
      <p:grpSpPr>
        <a:xfrm>
          <a:off x="0" y="0"/>
          <a:ext cx="0" cy="0"/>
          <a:chOff x="0" y="0"/>
          <a:chExt cx="0" cy="0"/>
        </a:xfrm>
      </p:grpSpPr>
      <p:sp>
        <p:nvSpPr>
          <p:cNvPr id="2" name="Text 0"/>
          <p:cNvSpPr/>
          <p:nvPr/>
        </p:nvSpPr>
        <p:spPr>
          <a:xfrm>
            <a:off x="502920" y="640080"/>
            <a:ext cx="8138160" cy="274320"/>
          </a:xfrm>
          <a:prstGeom prst="rect">
            <a:avLst/>
          </a:prstGeom>
          <a:noFill/>
          <a:ln/>
        </p:spPr>
        <p:txBody>
          <a:bodyPr wrap="square" rtlCol="0" anchor="ctr"/>
          <a:lstStyle/>
          <a:p>
            <a:pPr indent="0" marL="0">
              <a:buNone/>
            </a:pPr>
            <a:r>
              <a:rPr lang="en-US" sz="1100" b="1" spc="300" kern="0" dirty="0">
                <a:solidFill>
                  <a:srgbClr val="5DCAA5"/>
                </a:solidFill>
                <a:latin typeface="Calibri" pitchFamily="34" charset="0"/>
                <a:ea typeface="Calibri" pitchFamily="34" charset="-122"/>
                <a:cs typeface="Calibri" pitchFamily="34" charset="-120"/>
              </a:rPr>
              <a:t>BUILT WITH YOU, NOT TAUGHT AT YOU</a:t>
            </a:r>
            <a:endParaRPr lang="en-US" sz="1100" dirty="0"/>
          </a:p>
        </p:txBody>
      </p:sp>
      <p:sp>
        <p:nvSpPr>
          <p:cNvPr id="3" name="Text 1"/>
          <p:cNvSpPr/>
          <p:nvPr/>
        </p:nvSpPr>
        <p:spPr>
          <a:xfrm>
            <a:off x="502920" y="1051560"/>
            <a:ext cx="8138160" cy="1371600"/>
          </a:xfrm>
          <a:prstGeom prst="rect">
            <a:avLst/>
          </a:prstGeom>
          <a:noFill/>
          <a:ln/>
        </p:spPr>
        <p:txBody>
          <a:bodyPr wrap="square" rtlCol="0" anchor="ctr">
            <a:normAutofit/>
          </a:bodyPr>
          <a:lstStyle/>
          <a:p>
            <a:pPr indent="0" marL="0">
              <a:lnSpc>
                <a:spcPct val="106000"/>
              </a:lnSpc>
              <a:buNone/>
            </a:pPr>
            <a:r>
              <a:rPr lang="en-US" sz="3000" b="1" dirty="0">
                <a:solidFill>
                  <a:srgbClr val="FFFFFF"/>
                </a:solidFill>
                <a:latin typeface="Cambria" pitchFamily="34" charset="0"/>
                <a:ea typeface="Cambria" pitchFamily="34" charset="-122"/>
                <a:cs typeface="Cambria" pitchFamily="34" charset="-120"/>
              </a:rPr>
              <a:t>Turn a buyer
</a:t>
            </a:r>
            <a:endParaRPr lang="en-US" sz="3000" dirty="0"/>
          </a:p>
          <a:p>
            <a:pPr indent="0" marL="0">
              <a:lnSpc>
                <a:spcPct val="106000"/>
              </a:lnSpc>
              <a:buNone/>
            </a:pPr>
            <a:r>
              <a:rPr lang="en-US" sz="3000" b="1" dirty="0">
                <a:solidFill>
                  <a:srgbClr val="9FE1CB"/>
                </a:solidFill>
                <a:latin typeface="Cambria" pitchFamily="34" charset="0"/>
                <a:ea typeface="Cambria" pitchFamily="34" charset="-122"/>
                <a:cs typeface="Cambria" pitchFamily="34" charset="-120"/>
              </a:rPr>
              <a:t>into a believer.</a:t>
            </a:r>
            <a:endParaRPr lang="en-US" sz="3000" dirty="0"/>
          </a:p>
        </p:txBody>
      </p:sp>
      <p:sp>
        <p:nvSpPr>
          <p:cNvPr id="4" name="Text 2"/>
          <p:cNvSpPr/>
          <p:nvPr/>
        </p:nvSpPr>
        <p:spPr>
          <a:xfrm>
            <a:off x="502920" y="2514600"/>
            <a:ext cx="8138160" cy="777240"/>
          </a:xfrm>
          <a:prstGeom prst="rect">
            <a:avLst/>
          </a:prstGeom>
          <a:noFill/>
          <a:ln/>
        </p:spPr>
        <p:txBody>
          <a:bodyPr wrap="square" rtlCol="0" anchor="ctr">
            <a:normAutofit/>
          </a:bodyPr>
          <a:lstStyle/>
          <a:p>
            <a:pPr indent="0" marL="0">
              <a:buNone/>
            </a:pPr>
            <a:r>
              <a:rPr lang="en-US" sz="1500" i="1" dirty="0">
                <a:solidFill>
                  <a:srgbClr val="9FE1CB"/>
                </a:solidFill>
                <a:latin typeface="Calibri" pitchFamily="34" charset="0"/>
                <a:ea typeface="Calibri" pitchFamily="34" charset="-122"/>
                <a:cs typeface="Calibri" pitchFamily="34" charset="-120"/>
              </a:rPr>
              <a:t>You can write your welcome note and your what-happens-next today. Making a new client feel certain they chose right, every time, is what we build together.</a:t>
            </a:r>
            <a:endParaRPr lang="en-US" sz="1500" dirty="0"/>
          </a:p>
        </p:txBody>
      </p:sp>
      <p:sp>
        <p:nvSpPr>
          <p:cNvPr id="5" name="Shape 3"/>
          <p:cNvSpPr/>
          <p:nvPr/>
        </p:nvSpPr>
        <p:spPr>
          <a:xfrm>
            <a:off x="502920" y="3200400"/>
            <a:ext cx="5120640" cy="621792"/>
          </a:xfrm>
          <a:prstGeom prst="roundRect">
            <a:avLst>
              <a:gd name="adj" fmla="val 50000"/>
            </a:avLst>
          </a:prstGeom>
          <a:solidFill>
            <a:srgbClr val="1D9E75"/>
          </a:solidFill>
          <a:ln/>
        </p:spPr>
      </p:sp>
      <p:sp>
        <p:nvSpPr>
          <p:cNvPr id="6" name="Text 4"/>
          <p:cNvSpPr/>
          <p:nvPr/>
        </p:nvSpPr>
        <p:spPr>
          <a:xfrm>
            <a:off x="502920" y="3200400"/>
            <a:ext cx="5120640" cy="621792"/>
          </a:xfrm>
          <a:prstGeom prst="rect">
            <a:avLst/>
          </a:prstGeom>
          <a:noFill/>
          <a:ln/>
        </p:spPr>
        <p:txBody>
          <a:bodyPr wrap="square" rtlCol="0" anchor="ctr">
            <a:normAutofit/>
          </a:bodyPr>
          <a:lstStyle/>
          <a:p>
            <a:pPr algn="ctr" indent="0" marL="0">
              <a:buNone/>
            </a:pPr>
            <a:r>
              <a:rPr lang="en-US" sz="1500" b="1" dirty="0">
                <a:solidFill>
                  <a:srgbClr val="FFFFFF"/>
                </a:solidFill>
                <a:latin typeface="Cambria" pitchFamily="34" charset="0"/>
                <a:ea typeface="Cambria" pitchFamily="34" charset="-122"/>
                <a:cs typeface="Cambria" pitchFamily="34" charset="-120"/>
              </a:rPr>
              <a:t>We build it with you  →</a:t>
            </a:r>
            <a:endParaRPr lang="en-US" sz="1500" dirty="0"/>
          </a:p>
        </p:txBody>
      </p:sp>
      <p:sp>
        <p:nvSpPr>
          <p:cNvPr id="7" name="Text 5"/>
          <p:cNvSpPr/>
          <p:nvPr/>
        </p:nvSpPr>
        <p:spPr>
          <a:xfrm>
            <a:off x="502920" y="3968496"/>
            <a:ext cx="8138160" cy="502920"/>
          </a:xfrm>
          <a:prstGeom prst="rect">
            <a:avLst/>
          </a:prstGeom>
          <a:noFill/>
          <a:ln/>
        </p:spPr>
        <p:txBody>
          <a:bodyPr wrap="square" rtlCol="0" anchor="ctr">
            <a:normAutofit/>
          </a:bodyPr>
          <a:lstStyle/>
          <a:p>
            <a:pPr indent="0" marL="0">
              <a:buNone/>
            </a:pPr>
            <a:r>
              <a:rPr lang="en-US" sz="1500" i="1" dirty="0">
                <a:solidFill>
                  <a:srgbClr val="AEB7BF"/>
                </a:solidFill>
                <a:latin typeface="Cambria" pitchFamily="34" charset="0"/>
                <a:ea typeface="Cambria" pitchFamily="34" charset="-122"/>
                <a:cs typeface="Cambria" pitchFamily="34" charset="-120"/>
              </a:rPr>
              <a:t>Next → 5.2, Building Anticipation: turning the wait into part of the magic.</a:t>
            </a:r>
            <a:endParaRPr lang="en-US" sz="1500" dirty="0"/>
          </a:p>
        </p:txBody>
      </p:sp>
      <p:sp>
        <p:nvSpPr>
          <p:cNvPr id="8" name="Text 6"/>
          <p:cNvSpPr/>
          <p:nvPr/>
        </p:nvSpPr>
        <p:spPr>
          <a:xfrm>
            <a:off x="502920" y="4617720"/>
            <a:ext cx="8138160" cy="310896"/>
          </a:xfrm>
          <a:prstGeom prst="rect">
            <a:avLst/>
          </a:prstGeom>
          <a:noFill/>
          <a:ln/>
        </p:spPr>
        <p:txBody>
          <a:bodyPr wrap="square" rtlCol="0" anchor="ctr">
            <a:normAutofit/>
          </a:bodyPr>
          <a:lstStyle/>
          <a:p>
            <a:pPr indent="0" marL="0">
              <a:buNone/>
            </a:pPr>
            <a:r>
              <a:rPr lang="en-US" sz="1150" i="1" dirty="0">
                <a:solidFill>
                  <a:srgbClr val="5DCAA5"/>
                </a:solidFill>
                <a:latin typeface="Calibri" pitchFamily="34" charset="0"/>
                <a:ea typeface="Calibri" pitchFamily="34" charset="-122"/>
                <a:cs typeface="Calibri" pitchFamily="34" charset="-120"/>
              </a:rPr>
              <a:t>Post your welcome note for the group to warm up. Questions? Bring them to this week's Professor Hours.</a:t>
            </a:r>
            <a:endParaRPr lang="en-US" sz="11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5.1 — The Welcome</dc:title>
  <dc:subject>PptxGenJS Presentation</dc:subject>
  <dc:creator>Marketing Journeys</dc:creator>
  <cp:lastModifiedBy>Marketing Journeys</cp:lastModifiedBy>
  <cp:revision>1</cp:revision>
  <dcterms:created xsi:type="dcterms:W3CDTF">2026-06-13T18:18:46Z</dcterms:created>
  <dcterms:modified xsi:type="dcterms:W3CDTF">2026-06-13T18:18:46Z</dcterms:modified>
</cp:coreProperties>
</file>