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CONFIRM</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4.7</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9FE1CB"/>
                </a:solidFill>
                <a:latin typeface="Cambria" pitchFamily="34" charset="0"/>
                <a:ea typeface="Cambria" pitchFamily="34" charset="-122"/>
                <a:cs typeface="Cambria" pitchFamily="34" charset="-120"/>
              </a:rPr>
              <a:t>Segmentation</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Does the right message reach the right person, automatically?</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tag set.</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core tags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your short handful: stage, trip type, source, timing. (The Your Tags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What each one changes</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Next to each tag, note the follow-up it triggers, so a tag always means something.</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Set them up</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Create them in your CRM today, and tag every lead from the next inquiry on.</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right message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reaches the right person.</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build a clean handful of tags today. Deciding the few that matter for your business, and wiring each one to a real follow-up, is what we set up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4.8, Working the Pipeline: turning your tagged, sorted list into a daily habit that books.</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core tag list for the group to refine.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NOT EVERY LEAD IS THE SAME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600" b="1" dirty="0">
                <a:solidFill>
                  <a:srgbClr val="FFFFFF"/>
                </a:solidFill>
                <a:latin typeface="Cambria" pitchFamily="34" charset="0"/>
                <a:ea typeface="Cambria" pitchFamily="34" charset="-122"/>
                <a:cs typeface="Cambria" pitchFamily="34" charset="-120"/>
              </a:rPr>
              <a:t>One size
</a:t>
            </a:r>
            <a:endParaRPr lang="en-US" sz="3600" dirty="0"/>
          </a:p>
          <a:p>
            <a:pPr indent="0" marL="0">
              <a:lnSpc>
                <a:spcPct val="108000"/>
              </a:lnSpc>
              <a:buNone/>
            </a:pPr>
            <a:r>
              <a:rPr lang="en-US" sz="3600" b="1" dirty="0">
                <a:solidFill>
                  <a:srgbClr val="9FE1CB"/>
                </a:solidFill>
                <a:latin typeface="Cambria" pitchFamily="34" charset="0"/>
                <a:ea typeface="Cambria" pitchFamily="34" charset="-122"/>
                <a:cs typeface="Cambria" pitchFamily="34" charset="-120"/>
              </a:rPr>
              <a:t>fits none.</a:t>
            </a:r>
            <a:endParaRPr lang="en-US" sz="36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Blast the same message to your whole list and it lands for no one. A honeymooner, a family of five, and a past client need different words. Tagging them means the right message reaches the right person, automatically.</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Why one size </a:t>
            </a:r>
            <a:pPr indent="0" marL="0">
              <a:buNone/>
            </a:pPr>
            <a:r>
              <a:rPr lang="en-US" sz="3000" b="1" dirty="0">
                <a:solidFill>
                  <a:srgbClr val="1D9E75"/>
                </a:solidFill>
                <a:latin typeface="Cambria" pitchFamily="34" charset="0"/>
                <a:ea typeface="Cambria" pitchFamily="34" charset="-122"/>
                <a:cs typeface="Cambria" pitchFamily="34" charset="-120"/>
              </a:rPr>
              <a:t>fits none.</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When every lead sits in one undifferentiated pile, you can only do one of two things, and both leak. You go silent, because writing to everyone feels like writing to no one. Or you send one generic blast that is mildly irrelevant to all of them. Irrelevance is a slow leak: people quietly tune out, unsubscribe, and forget you. Segmentation fixes this at the root. When you tag who someone is and what they want, you can finally speak to them like an individual, and relevance is what keeps a name warm in your bucket instead of slipping out the bottom.</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993C1D"/>
                </a:solidFill>
                <a:latin typeface="Cambria" pitchFamily="34" charset="0"/>
                <a:ea typeface="Cambria" pitchFamily="34" charset="-122"/>
                <a:cs typeface="Cambria" pitchFamily="34" charset="-120"/>
              </a:rPr>
              <a:t>A generic message is irrelevant to everyone. Irrelevance is a slow leak. Relevance keeps names warm.</a:t>
            </a:r>
            <a:endParaRPr lang="en-US" sz="14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HANDFUL THAT MATTER FOR TRAVEL</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tags </a:t>
            </a:r>
            <a:pPr indent="0" marL="0">
              <a:buNone/>
            </a:pPr>
            <a:r>
              <a:rPr lang="en-US" sz="3000" b="1" dirty="0">
                <a:solidFill>
                  <a:srgbClr val="1D9E75"/>
                </a:solidFill>
                <a:latin typeface="Cambria" pitchFamily="34" charset="0"/>
                <a:ea typeface="Cambria" pitchFamily="34" charset="-122"/>
                <a:cs typeface="Cambria" pitchFamily="34" charset="-120"/>
              </a:rPr>
              <a:t>that matter.</a:t>
            </a:r>
            <a:endParaRPr lang="en-US" sz="3000" dirty="0"/>
          </a:p>
        </p:txBody>
      </p:sp>
      <p:sp>
        <p:nvSpPr>
          <p:cNvPr id="4" name="Shape 2"/>
          <p:cNvSpPr/>
          <p:nvPr/>
        </p:nvSpPr>
        <p:spPr>
          <a:xfrm>
            <a:off x="502920" y="1737360"/>
            <a:ext cx="2578608"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685800"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WHERE THEY ARE</a:t>
            </a:r>
            <a:endParaRPr lang="en-US" sz="950" dirty="0"/>
          </a:p>
        </p:txBody>
      </p:sp>
      <p:sp>
        <p:nvSpPr>
          <p:cNvPr id="6" name="Text 4"/>
          <p:cNvSpPr/>
          <p:nvPr/>
        </p:nvSpPr>
        <p:spPr>
          <a:xfrm>
            <a:off x="685800"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Stage</a:t>
            </a:r>
            <a:endParaRPr lang="en-US" sz="1500" dirty="0"/>
          </a:p>
        </p:txBody>
      </p:sp>
      <p:sp>
        <p:nvSpPr>
          <p:cNvPr id="7" name="Text 5"/>
          <p:cNvSpPr/>
          <p:nvPr/>
        </p:nvSpPr>
        <p:spPr>
          <a:xfrm>
            <a:off x="685800" y="281635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Their place in your pipeline: New, Nurturing, Booked, Past client. Straight from your Manifest in 2.4.</a:t>
            </a:r>
            <a:endParaRPr lang="en-US" sz="1150" dirty="0"/>
          </a:p>
        </p:txBody>
      </p:sp>
      <p:sp>
        <p:nvSpPr>
          <p:cNvPr id="8" name="Shape 6"/>
          <p:cNvSpPr/>
          <p:nvPr/>
        </p:nvSpPr>
        <p:spPr>
          <a:xfrm>
            <a:off x="3264408" y="1737360"/>
            <a:ext cx="2578608" cy="1783080"/>
          </a:xfrm>
          <a:prstGeom prst="roundRect">
            <a:avLst>
              <a:gd name="adj" fmla="val 5128"/>
            </a:avLst>
          </a:prstGeom>
          <a:solidFill>
            <a:srgbClr val="E1F5EE"/>
          </a:solidFill>
          <a:ln w="19050">
            <a:solidFill>
              <a:srgbClr val="5DCAA5"/>
            </a:solidFill>
            <a:prstDash val="solid"/>
          </a:ln>
        </p:spPr>
      </p:sp>
      <p:sp>
        <p:nvSpPr>
          <p:cNvPr id="9" name="Text 7"/>
          <p:cNvSpPr/>
          <p:nvPr/>
        </p:nvSpPr>
        <p:spPr>
          <a:xfrm>
            <a:off x="3447288"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WHAT THEY WANT</a:t>
            </a:r>
            <a:endParaRPr lang="en-US" sz="950" dirty="0"/>
          </a:p>
        </p:txBody>
      </p:sp>
      <p:sp>
        <p:nvSpPr>
          <p:cNvPr id="10" name="Text 8"/>
          <p:cNvSpPr/>
          <p:nvPr/>
        </p:nvSpPr>
        <p:spPr>
          <a:xfrm>
            <a:off x="3447288"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Trip type</a:t>
            </a:r>
            <a:endParaRPr lang="en-US" sz="1500" dirty="0"/>
          </a:p>
        </p:txBody>
      </p:sp>
      <p:sp>
        <p:nvSpPr>
          <p:cNvPr id="11" name="Text 9"/>
          <p:cNvSpPr/>
          <p:nvPr/>
        </p:nvSpPr>
        <p:spPr>
          <a:xfrm>
            <a:off x="3447288" y="281635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Their niche or dream: honeymoon, family, luxury, the kind of travel they're after.</a:t>
            </a:r>
            <a:endParaRPr lang="en-US" sz="1150" dirty="0"/>
          </a:p>
        </p:txBody>
      </p:sp>
      <p:sp>
        <p:nvSpPr>
          <p:cNvPr id="12" name="Shape 10"/>
          <p:cNvSpPr/>
          <p:nvPr/>
        </p:nvSpPr>
        <p:spPr>
          <a:xfrm>
            <a:off x="6025896" y="1737360"/>
            <a:ext cx="2578608" cy="1783080"/>
          </a:xfrm>
          <a:prstGeom prst="roundRect">
            <a:avLst>
              <a:gd name="adj" fmla="val 5128"/>
            </a:avLst>
          </a:prstGeom>
          <a:solidFill>
            <a:srgbClr val="E1F5EE"/>
          </a:solidFill>
          <a:ln w="19050">
            <a:solidFill>
              <a:srgbClr val="5DCAA5"/>
            </a:solidFill>
            <a:prstDash val="solid"/>
          </a:ln>
        </p:spPr>
      </p:sp>
      <p:sp>
        <p:nvSpPr>
          <p:cNvPr id="13" name="Text 11"/>
          <p:cNvSpPr/>
          <p:nvPr/>
        </p:nvSpPr>
        <p:spPr>
          <a:xfrm>
            <a:off x="6208776"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WHERE &amp; WHEN</a:t>
            </a:r>
            <a:endParaRPr lang="en-US" sz="950" dirty="0"/>
          </a:p>
        </p:txBody>
      </p:sp>
      <p:sp>
        <p:nvSpPr>
          <p:cNvPr id="14" name="Text 12"/>
          <p:cNvSpPr/>
          <p:nvPr/>
        </p:nvSpPr>
        <p:spPr>
          <a:xfrm>
            <a:off x="6208776"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Source &amp; timing</a:t>
            </a:r>
            <a:endParaRPr lang="en-US" sz="1500" dirty="0"/>
          </a:p>
        </p:txBody>
      </p:sp>
      <p:sp>
        <p:nvSpPr>
          <p:cNvPr id="15" name="Text 13"/>
          <p:cNvSpPr/>
          <p:nvPr/>
        </p:nvSpPr>
        <p:spPr>
          <a:xfrm>
            <a:off x="6208776" y="281635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Where they came from and when they travel: referral or social, this year or someday.</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Four families cover almost everything: where they are, what they want, where they came from, and when.</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A FEW, USED WELL</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Don't drown </a:t>
            </a:r>
            <a:pPr indent="0" marL="0">
              <a:buNone/>
            </a:pPr>
            <a:r>
              <a:rPr lang="en-US" sz="3000" b="1" dirty="0">
                <a:solidFill>
                  <a:srgbClr val="1D9E75"/>
                </a:solidFill>
                <a:latin typeface="Cambria" pitchFamily="34" charset="0"/>
                <a:ea typeface="Cambria" pitchFamily="34" charset="-122"/>
                <a:cs typeface="Cambria" pitchFamily="34" charset="-120"/>
              </a:rPr>
              <a:t>in tags.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trap, and it is the same lesson as picking your routes back in 1.6. People discover tagging, get excited, and create fifty hyper-specific tags they will never once use, and the whole system collapses into noise. Resist it. A small, consistent set of tags you actually apply to every lead beats a sprawling taxonomy you abandon in a week. Pick your handful, write them down, and use the exact same ones every single time. Boring and consistent wins here. The goal is not a beautiful filing system, it is the ability to find the right group in three seconds and speak to them.</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A few tags you use every time beat fifty you abandon. Consistent beats clever.</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SHOW YOUR SCREEN · SET THEM UP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Set them up </a:t>
            </a:r>
            <a:pPr indent="0" marL="0">
              <a:buNone/>
            </a:pPr>
            <a:r>
              <a:rPr lang="en-US" sz="3000" b="1" dirty="0">
                <a:solidFill>
                  <a:srgbClr val="1D9E75"/>
                </a:solidFill>
                <a:latin typeface="Cambria" pitchFamily="34" charset="0"/>
                <a:ea typeface="Cambria" pitchFamily="34" charset="-122"/>
                <a:cs typeface="Cambria" pitchFamily="34" charset="-120"/>
              </a:rPr>
              <a:t>in your CRM.</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Now make it real in your tool. In a CRM like Tern, you create your short list of tags once, then the only discipline that matters is applying them the moment a lead comes in, right alongside the discovery notes you are already capturing. Tag at intake, while you know the most, and the lead is sorted forever. Do not let it become a someday cleanup project, because a list you tag later is a list you never tag. A minute of tagging at the front door saves you from a messy, unworkable pile at the back. Set the tags up today, then apply them from the very next inquiry on.</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Create the tags once, then tag at intake, every time. A list you'll tag later is a list you never tag.</a:t>
            </a:r>
            <a:endParaRPr lang="en-US" sz="14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THIS IS THE WHOLE PAYOFF</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Tags drive </a:t>
            </a:r>
            <a:pPr indent="0" marL="0">
              <a:buNone/>
            </a:pPr>
            <a:r>
              <a:rPr lang="en-US" sz="3000" b="1" dirty="0">
                <a:solidFill>
                  <a:srgbClr val="1D9E75"/>
                </a:solidFill>
                <a:latin typeface="Cambria" pitchFamily="34" charset="0"/>
                <a:ea typeface="Cambria" pitchFamily="34" charset="-122"/>
                <a:cs typeface="Cambria" pitchFamily="34" charset="-120"/>
              </a:rPr>
              <a:t>the follow-up.</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And here is why all of this matters. Tags are not decoration, they are the switchboard for your follow-up. Once people are tagged, you can send the honeymoon nurture only to honeymooners, the warm welcome-back only to past clients, the fast personal reply only to your hot, this-year leads. Each person hears from you about the thing they actually care about, and to them it feels like you remembered them personally. That is what turns a dead list into a living one, and it is what makes the follow-up systems coming next almost run themselves. Tag well, and the right message reaches the right person on its own.</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Tags are the switchboard. Each group hears about the thing they care about, and it feels personal.</a:t>
            </a:r>
            <a:endParaRPr lang="en-US" sz="14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ONE MESSY LIST · TAG THEM · RIGHT MESSAGE, RIGHT PERSON</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Segmentation.</a:t>
            </a:r>
            <a:endParaRPr lang="en-US" sz="2400" dirty="0"/>
          </a:p>
        </p:txBody>
      </p:sp>
      <p:pic>
        <p:nvPicPr>
          <p:cNvPr id="4" name="Image 0" descr="/Users/robertearl/Documents/Marketing Journeys/production/assets/mj-4.7-segmentation.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More than copy. </a:t>
            </a:r>
            <a:pPr indent="0" marL="0">
              <a:buNone/>
            </a:pPr>
            <a:r>
              <a:rPr lang="en-US" sz="2400" b="1" dirty="0">
                <a:solidFill>
                  <a:srgbClr val="1D9E75"/>
                </a:solidFill>
                <a:latin typeface="Cambria" pitchFamily="34" charset="0"/>
                <a:ea typeface="Cambria" pitchFamily="34" charset="-122"/>
                <a:cs typeface="Cambria" pitchFamily="34" charset="-120"/>
              </a:rPr>
              <a:t>Your list organizer.</a:t>
            </a:r>
            <a:endParaRPr lang="en-US" sz="24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SUGGEST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Your tag set</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proposes a clean handful of tags built around your niche, so you don't overthink it.</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SORT</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Tag the backlog</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Paste a messy lead list; it suggests the right tag for each so you can catch up fast.</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SEGMENT</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Find the group</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Ask who to message about a deal or idea; it names the exact segment to send it to.</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4.7 — Segmentation</dc:title>
  <dc:subject>PptxGenJS Presentation</dc:subject>
  <dc:creator>Marketing Journeys</dc:creator>
  <cp:lastModifiedBy>Marketing Journeys</cp:lastModifiedBy>
  <cp:revision>1</cp:revision>
  <dcterms:created xsi:type="dcterms:W3CDTF">2026-06-13T17:47:33Z</dcterms:created>
  <dcterms:modified xsi:type="dcterms:W3CDTF">2026-06-13T17:47:33Z</dcterms:modified>
</cp:coreProperties>
</file>