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notesMasterIdLst>
    <p:notesMasterId r:id="rId14"/>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548640"/>
            <a:ext cx="731520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MARKETING JOURNEYS · THE TRADEWINDS METHOD · CONFIRM</a:t>
            </a:r>
            <a:endParaRPr lang="en-US" sz="1100" dirty="0"/>
          </a:p>
        </p:txBody>
      </p:sp>
      <p:sp>
        <p:nvSpPr>
          <p:cNvPr id="3" name="Text 1"/>
          <p:cNvSpPr/>
          <p:nvPr/>
        </p:nvSpPr>
        <p:spPr>
          <a:xfrm>
            <a:off x="502920" y="868680"/>
            <a:ext cx="4572000" cy="365760"/>
          </a:xfrm>
          <a:prstGeom prst="rect">
            <a:avLst/>
          </a:prstGeom>
          <a:noFill/>
          <a:ln/>
        </p:spPr>
        <p:txBody>
          <a:bodyPr wrap="square" rtlCol="0" anchor="ctr"/>
          <a:lstStyle/>
          <a:p>
            <a:pPr indent="0" marL="0">
              <a:buNone/>
            </a:pPr>
            <a:r>
              <a:rPr lang="en-US" sz="1500" b="1" dirty="0">
                <a:solidFill>
                  <a:srgbClr val="E1F5EE"/>
                </a:solidFill>
                <a:latin typeface="Cambria" pitchFamily="34" charset="0"/>
                <a:ea typeface="Cambria" pitchFamily="34" charset="-122"/>
                <a:cs typeface="Cambria" pitchFamily="34" charset="-120"/>
              </a:rPr>
              <a:t>Session 4.4</a:t>
            </a:r>
            <a:endParaRPr lang="en-US" sz="1500" dirty="0"/>
          </a:p>
        </p:txBody>
      </p:sp>
      <p:sp>
        <p:nvSpPr>
          <p:cNvPr id="4" name="Text 2"/>
          <p:cNvSpPr/>
          <p:nvPr/>
        </p:nvSpPr>
        <p:spPr>
          <a:xfrm>
            <a:off x="502920" y="1737360"/>
            <a:ext cx="6035040" cy="1051560"/>
          </a:xfrm>
          <a:prstGeom prst="rect">
            <a:avLst/>
          </a:prstGeom>
          <a:noFill/>
          <a:ln/>
        </p:spPr>
        <p:txBody>
          <a:bodyPr wrap="square" rtlCol="0" anchor="ctr">
            <a:normAutofit/>
          </a:bodyPr>
          <a:lstStyle/>
          <a:p>
            <a:pPr indent="0" marL="0">
              <a:buNone/>
            </a:pPr>
            <a:r>
              <a:rPr lang="en-US" sz="4400" b="1" dirty="0">
                <a:solidFill>
                  <a:srgbClr val="FFFFFF"/>
                </a:solidFill>
                <a:latin typeface="Cambria" pitchFamily="34" charset="0"/>
                <a:ea typeface="Cambria" pitchFamily="34" charset="-122"/>
                <a:cs typeface="Cambria" pitchFamily="34" charset="-120"/>
              </a:rPr>
              <a:t>Proposal </a:t>
            </a:r>
            <a:pPr indent="0" marL="0">
              <a:buNone/>
            </a:pPr>
            <a:r>
              <a:rPr lang="en-US" sz="4400" b="1" dirty="0">
                <a:solidFill>
                  <a:srgbClr val="9FE1CB"/>
                </a:solidFill>
                <a:latin typeface="Cambria" pitchFamily="34" charset="0"/>
                <a:ea typeface="Cambria" pitchFamily="34" charset="-122"/>
                <a:cs typeface="Cambria" pitchFamily="34" charset="-120"/>
              </a:rPr>
              <a:t>Mastery</a:t>
            </a:r>
            <a:endParaRPr lang="en-US" sz="4400" dirty="0"/>
          </a:p>
        </p:txBody>
      </p:sp>
      <p:sp>
        <p:nvSpPr>
          <p:cNvPr id="5" name="Text 3"/>
          <p:cNvSpPr/>
          <p:nvPr/>
        </p:nvSpPr>
        <p:spPr>
          <a:xfrm>
            <a:off x="502920" y="3931920"/>
            <a:ext cx="5852160" cy="548640"/>
          </a:xfrm>
          <a:prstGeom prst="rect">
            <a:avLst/>
          </a:prstGeom>
          <a:noFill/>
          <a:ln/>
        </p:spPr>
        <p:txBody>
          <a:bodyPr wrap="square" rtlCol="0" anchor="ctr">
            <a:normAutofit/>
          </a:bodyPr>
          <a:lstStyle/>
          <a:p>
            <a:pPr indent="0" marL="0">
              <a:buNone/>
            </a:pPr>
            <a:r>
              <a:rPr lang="en-US" sz="1500" i="1" dirty="0">
                <a:solidFill>
                  <a:srgbClr val="9FE1CB"/>
                </a:solidFill>
                <a:latin typeface="Cambria" pitchFamily="34" charset="0"/>
                <a:ea typeface="Cambria" pitchFamily="34" charset="-122"/>
                <a:cs typeface="Cambria" pitchFamily="34" charset="-120"/>
              </a:rPr>
              <a:t>Does my proposal sell the dream, or just list a price?</a:t>
            </a:r>
            <a:endParaRPr lang="en-US" sz="1500" dirty="0"/>
          </a:p>
        </p:txBody>
      </p:sp>
      <p:sp>
        <p:nvSpPr>
          <p:cNvPr id="6" name="Shape 4"/>
          <p:cNvSpPr/>
          <p:nvPr/>
        </p:nvSpPr>
        <p:spPr>
          <a:xfrm>
            <a:off x="6537960" y="960120"/>
            <a:ext cx="1783080" cy="1783080"/>
          </a:xfrm>
          <a:prstGeom prst="rect">
            <a:avLst/>
          </a:prstGeom>
          <a:ln w="12700">
            <a:solidFill>
              <a:srgbClr val="5DCAA5"/>
            </a:solidFill>
            <a:prstDash val="solid"/>
          </a:ln>
        </p:spPr>
      </p:sp>
      <p:sp>
        <p:nvSpPr>
          <p:cNvPr id="7" name="Shape 5"/>
          <p:cNvSpPr/>
          <p:nvPr/>
        </p:nvSpPr>
        <p:spPr>
          <a:xfrm>
            <a:off x="7114032" y="1371600"/>
            <a:ext cx="658368" cy="822960"/>
          </a:xfrm>
          <a:prstGeom prst="ellipse">
            <a:avLst/>
          </a:prstGeom>
          <a:solidFill>
            <a:srgbClr val="5DCAA5"/>
          </a:solidFill>
          <a:ln/>
        </p:spPr>
      </p:sp>
      <p:sp>
        <p:nvSpPr>
          <p:cNvPr id="8" name="Shape 6"/>
          <p:cNvSpPr/>
          <p:nvPr/>
        </p:nvSpPr>
        <p:spPr>
          <a:xfrm>
            <a:off x="7114032" y="1371600"/>
            <a:ext cx="182880" cy="822960"/>
          </a:xfrm>
          <a:prstGeom prst="ellipse">
            <a:avLst/>
          </a:prstGeom>
          <a:solidFill>
            <a:srgbClr val="0F6E56"/>
          </a:solidFill>
          <a:ln/>
        </p:spPr>
      </p:sp>
      <p:sp>
        <p:nvSpPr>
          <p:cNvPr id="9" name="Shape 7"/>
          <p:cNvSpPr/>
          <p:nvPr/>
        </p:nvSpPr>
        <p:spPr>
          <a:xfrm>
            <a:off x="7589520" y="1371600"/>
            <a:ext cx="182880" cy="822960"/>
          </a:xfrm>
          <a:prstGeom prst="ellipse">
            <a:avLst/>
          </a:prstGeom>
          <a:solidFill>
            <a:srgbClr val="9FE1CB"/>
          </a:solidFill>
          <a:ln/>
        </p:spPr>
      </p:sp>
      <p:sp>
        <p:nvSpPr>
          <p:cNvPr id="10" name="Shape 8"/>
          <p:cNvSpPr/>
          <p:nvPr/>
        </p:nvSpPr>
        <p:spPr>
          <a:xfrm>
            <a:off x="7333488" y="2212848"/>
            <a:ext cx="219456" cy="146304"/>
          </a:xfrm>
          <a:prstGeom prst="trapezoid">
            <a:avLst/>
          </a:prstGeom>
          <a:solidFill>
            <a:srgbClr val="D85A30"/>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FIRST BRICK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800" b="1" dirty="0">
                <a:solidFill>
                  <a:srgbClr val="1C2733"/>
                </a:solidFill>
                <a:latin typeface="Cambria" pitchFamily="34" charset="0"/>
                <a:ea typeface="Cambria" pitchFamily="34" charset="-122"/>
                <a:cs typeface="Cambria" pitchFamily="34" charset="-120"/>
              </a:rPr>
              <a:t>Build </a:t>
            </a:r>
            <a:pPr indent="0" marL="0">
              <a:buNone/>
            </a:pPr>
            <a:r>
              <a:rPr lang="en-US" sz="2800" b="1" dirty="0">
                <a:solidFill>
                  <a:srgbClr val="1D9E75"/>
                </a:solidFill>
                <a:latin typeface="Cambria" pitchFamily="34" charset="0"/>
                <a:ea typeface="Cambria" pitchFamily="34" charset="-122"/>
                <a:cs typeface="Cambria" pitchFamily="34" charset="-120"/>
              </a:rPr>
              <a:t>your proposal template.</a:t>
            </a:r>
            <a:endParaRPr lang="en-US" sz="2800" dirty="0"/>
          </a:p>
        </p:txBody>
      </p:sp>
      <p:sp>
        <p:nvSpPr>
          <p:cNvPr id="4" name="Shape 2"/>
          <p:cNvSpPr/>
          <p:nvPr/>
        </p:nvSpPr>
        <p:spPr>
          <a:xfrm>
            <a:off x="502920" y="1828800"/>
            <a:ext cx="502920" cy="502920"/>
          </a:xfrm>
          <a:prstGeom prst="ellipse">
            <a:avLst/>
          </a:prstGeom>
          <a:solidFill>
            <a:srgbClr val="D85A30"/>
          </a:solidFill>
          <a:ln/>
        </p:spPr>
      </p:sp>
      <p:sp>
        <p:nvSpPr>
          <p:cNvPr id="5" name="Text 3"/>
          <p:cNvSpPr/>
          <p:nvPr/>
        </p:nvSpPr>
        <p:spPr>
          <a:xfrm>
            <a:off x="502920" y="18288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6" name="Text 4"/>
          <p:cNvSpPr/>
          <p:nvPr/>
        </p:nvSpPr>
        <p:spPr>
          <a:xfrm>
            <a:off x="1234440" y="17830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template sections</a:t>
            </a:r>
            <a:endParaRPr lang="en-US" sz="1600" dirty="0"/>
          </a:p>
        </p:txBody>
      </p:sp>
      <p:sp>
        <p:nvSpPr>
          <p:cNvPr id="7" name="Text 5"/>
          <p:cNvSpPr/>
          <p:nvPr/>
        </p:nvSpPr>
        <p:spPr>
          <a:xfrm>
            <a:off x="4114800" y="17830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Lay out the parts: their dream, the transformation, the trip, the options, the next step. (The Your Proposal worksheet.)</a:t>
            </a:r>
            <a:endParaRPr lang="en-US" sz="1250" dirty="0"/>
          </a:p>
        </p:txBody>
      </p:sp>
      <p:sp>
        <p:nvSpPr>
          <p:cNvPr id="8" name="Shape 6"/>
          <p:cNvSpPr/>
          <p:nvPr/>
        </p:nvSpPr>
        <p:spPr>
          <a:xfrm>
            <a:off x="502920" y="2743200"/>
            <a:ext cx="502920" cy="502920"/>
          </a:xfrm>
          <a:prstGeom prst="ellipse">
            <a:avLst/>
          </a:prstGeom>
          <a:solidFill>
            <a:srgbClr val="D85A30"/>
          </a:solidFill>
          <a:ln/>
        </p:spPr>
      </p:sp>
      <p:sp>
        <p:nvSpPr>
          <p:cNvPr id="9" name="Text 7"/>
          <p:cNvSpPr/>
          <p:nvPr/>
        </p:nvSpPr>
        <p:spPr>
          <a:xfrm>
            <a:off x="502920" y="27432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0" name="Text 8"/>
          <p:cNvSpPr/>
          <p:nvPr/>
        </p:nvSpPr>
        <p:spPr>
          <a:xfrm>
            <a:off x="1234440" y="26974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good, better, best</a:t>
            </a:r>
            <a:endParaRPr lang="en-US" sz="1600" dirty="0"/>
          </a:p>
        </p:txBody>
      </p:sp>
      <p:sp>
        <p:nvSpPr>
          <p:cNvPr id="11" name="Text 9"/>
          <p:cNvSpPr/>
          <p:nvPr/>
        </p:nvSpPr>
        <p:spPr>
          <a:xfrm>
            <a:off x="4114800" y="26974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Define your three standard option tiers so you're not reinventing them each time.</a:t>
            </a:r>
            <a:endParaRPr lang="en-US" sz="1250" dirty="0"/>
          </a:p>
        </p:txBody>
      </p:sp>
      <p:sp>
        <p:nvSpPr>
          <p:cNvPr id="12" name="Shape 10"/>
          <p:cNvSpPr/>
          <p:nvPr/>
        </p:nvSpPr>
        <p:spPr>
          <a:xfrm>
            <a:off x="502920" y="3657600"/>
            <a:ext cx="502920" cy="502920"/>
          </a:xfrm>
          <a:prstGeom prst="ellipse">
            <a:avLst/>
          </a:prstGeom>
          <a:solidFill>
            <a:srgbClr val="D85A30"/>
          </a:solidFill>
          <a:ln/>
        </p:spPr>
      </p:sp>
      <p:sp>
        <p:nvSpPr>
          <p:cNvPr id="13" name="Text 11"/>
          <p:cNvSpPr/>
          <p:nvPr/>
        </p:nvSpPr>
        <p:spPr>
          <a:xfrm>
            <a:off x="502920" y="36576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14" name="Text 12"/>
          <p:cNvSpPr/>
          <p:nvPr/>
        </p:nvSpPr>
        <p:spPr>
          <a:xfrm>
            <a:off x="1234440" y="36118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one next step</a:t>
            </a:r>
            <a:endParaRPr lang="en-US" sz="1600" dirty="0"/>
          </a:p>
        </p:txBody>
      </p:sp>
      <p:sp>
        <p:nvSpPr>
          <p:cNvPr id="15" name="Text 13"/>
          <p:cNvSpPr/>
          <p:nvPr/>
        </p:nvSpPr>
        <p:spPr>
          <a:xfrm>
            <a:off x="4114800" y="36118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Write the single, frictionless call to action you'll end every proposal with.</a:t>
            </a:r>
            <a:endParaRPr lang="en-US" sz="12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50292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WANT A HAND WITH THIS PART?</a:t>
            </a:r>
            <a:endParaRPr lang="en-US" sz="1100" dirty="0"/>
          </a:p>
        </p:txBody>
      </p:sp>
      <p:sp>
        <p:nvSpPr>
          <p:cNvPr id="3" name="Text 1"/>
          <p:cNvSpPr/>
          <p:nvPr/>
        </p:nvSpPr>
        <p:spPr>
          <a:xfrm>
            <a:off x="502920" y="82296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Three ways to </a:t>
            </a:r>
            <a:pPr indent="0" marL="0">
              <a:buNone/>
            </a:pPr>
            <a:r>
              <a:rPr lang="en-US" sz="3000" b="1" dirty="0">
                <a:solidFill>
                  <a:srgbClr val="1D9E75"/>
                </a:solidFill>
                <a:latin typeface="Cambria" pitchFamily="34" charset="0"/>
                <a:ea typeface="Cambria" pitchFamily="34" charset="-122"/>
                <a:cs typeface="Cambria" pitchFamily="34" charset="-120"/>
              </a:rPr>
              <a:t>get unstuck.</a:t>
            </a:r>
            <a:endParaRPr lang="en-US" sz="3000" dirty="0"/>
          </a:p>
        </p:txBody>
      </p:sp>
      <p:sp>
        <p:nvSpPr>
          <p:cNvPr id="4" name="Shape 2"/>
          <p:cNvSpPr/>
          <p:nvPr/>
        </p:nvSpPr>
        <p:spPr>
          <a:xfrm>
            <a:off x="502920" y="1874520"/>
            <a:ext cx="2578608" cy="2377440"/>
          </a:xfrm>
          <a:prstGeom prst="roundRect">
            <a:avLst>
              <a:gd name="adj" fmla="val 3846"/>
            </a:avLst>
          </a:prstGeom>
          <a:solidFill>
            <a:srgbClr val="E1F5EE"/>
          </a:solidFill>
          <a:ln w="19050">
            <a:solidFill>
              <a:srgbClr val="5DCAA5"/>
            </a:solidFill>
            <a:prstDash val="solid"/>
          </a:ln>
        </p:spPr>
      </p:sp>
      <p:sp>
        <p:nvSpPr>
          <p:cNvPr id="5" name="Text 3"/>
          <p:cNvSpPr/>
          <p:nvPr/>
        </p:nvSpPr>
        <p:spPr>
          <a:xfrm>
            <a:off x="685800"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GROUP</a:t>
            </a:r>
            <a:endParaRPr lang="en-US" sz="950" dirty="0"/>
          </a:p>
        </p:txBody>
      </p:sp>
      <p:sp>
        <p:nvSpPr>
          <p:cNvPr id="6" name="Text 4"/>
          <p:cNvSpPr/>
          <p:nvPr/>
        </p:nvSpPr>
        <p:spPr>
          <a:xfrm>
            <a:off x="685800"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Professor Hours</a:t>
            </a:r>
            <a:endParaRPr lang="en-US" sz="1500" dirty="0"/>
          </a:p>
        </p:txBody>
      </p:sp>
      <p:sp>
        <p:nvSpPr>
          <p:cNvPr id="7" name="Text 5"/>
          <p:cNvSpPr/>
          <p:nvPr/>
        </p:nvSpPr>
        <p:spPr>
          <a:xfrm>
            <a:off x="685800"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Bring your specific question to office hours and ask it live.</a:t>
            </a:r>
            <a:endParaRPr lang="en-US" sz="1150" dirty="0"/>
          </a:p>
        </p:txBody>
      </p:sp>
      <p:sp>
        <p:nvSpPr>
          <p:cNvPr id="8" name="Shape 6"/>
          <p:cNvSpPr/>
          <p:nvPr/>
        </p:nvSpPr>
        <p:spPr>
          <a:xfrm>
            <a:off x="3264408" y="1874520"/>
            <a:ext cx="2578608" cy="2377440"/>
          </a:xfrm>
          <a:prstGeom prst="roundRect">
            <a:avLst>
              <a:gd name="adj" fmla="val 3846"/>
            </a:avLst>
          </a:prstGeom>
          <a:solidFill>
            <a:srgbClr val="E1F5EE"/>
          </a:solidFill>
          <a:ln w="19050">
            <a:solidFill>
              <a:srgbClr val="5DCAA5"/>
            </a:solidFill>
            <a:prstDash val="solid"/>
          </a:ln>
        </p:spPr>
      </p:sp>
      <p:sp>
        <p:nvSpPr>
          <p:cNvPr id="9" name="Text 7"/>
          <p:cNvSpPr/>
          <p:nvPr/>
        </p:nvSpPr>
        <p:spPr>
          <a:xfrm>
            <a:off x="3447288"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ONE-ON-ONE</a:t>
            </a:r>
            <a:endParaRPr lang="en-US" sz="950" dirty="0"/>
          </a:p>
        </p:txBody>
      </p:sp>
      <p:sp>
        <p:nvSpPr>
          <p:cNvPr id="10" name="Text 8"/>
          <p:cNvSpPr/>
          <p:nvPr/>
        </p:nvSpPr>
        <p:spPr>
          <a:xfrm>
            <a:off x="3447288"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Book a 1:1</a:t>
            </a:r>
            <a:endParaRPr lang="en-US" sz="1500" dirty="0"/>
          </a:p>
        </p:txBody>
      </p:sp>
      <p:sp>
        <p:nvSpPr>
          <p:cNvPr id="11" name="Text 9"/>
          <p:cNvSpPr/>
          <p:nvPr/>
        </p:nvSpPr>
        <p:spPr>
          <a:xfrm>
            <a:off x="3447288"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We work on yours, screen to screen, until it's done right.</a:t>
            </a:r>
            <a:endParaRPr lang="en-US" sz="1150" dirty="0"/>
          </a:p>
        </p:txBody>
      </p:sp>
      <p:sp>
        <p:nvSpPr>
          <p:cNvPr id="12" name="Shape 10"/>
          <p:cNvSpPr/>
          <p:nvPr/>
        </p:nvSpPr>
        <p:spPr>
          <a:xfrm>
            <a:off x="6025896" y="1874520"/>
            <a:ext cx="2578608" cy="2377440"/>
          </a:xfrm>
          <a:prstGeom prst="roundRect">
            <a:avLst>
              <a:gd name="adj" fmla="val 3846"/>
            </a:avLst>
          </a:prstGeom>
          <a:solidFill>
            <a:srgbClr val="E1F5EE"/>
          </a:solidFill>
          <a:ln w="19050">
            <a:solidFill>
              <a:srgbClr val="5DCAA5"/>
            </a:solidFill>
            <a:prstDash val="solid"/>
          </a:ln>
        </p:spPr>
      </p:sp>
      <p:sp>
        <p:nvSpPr>
          <p:cNvPr id="13" name="Text 11"/>
          <p:cNvSpPr/>
          <p:nvPr/>
        </p:nvSpPr>
        <p:spPr>
          <a:xfrm>
            <a:off x="6208776"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DONE WITH / FOR YOU</a:t>
            </a:r>
            <a:endParaRPr lang="en-US" sz="950" dirty="0"/>
          </a:p>
        </p:txBody>
      </p:sp>
      <p:sp>
        <p:nvSpPr>
          <p:cNvPr id="14" name="Text 12"/>
          <p:cNvSpPr/>
          <p:nvPr/>
        </p:nvSpPr>
        <p:spPr>
          <a:xfrm>
            <a:off x="6208776"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Hire us</a:t>
            </a:r>
            <a:endParaRPr lang="en-US" sz="1500" dirty="0"/>
          </a:p>
        </p:txBody>
      </p:sp>
      <p:sp>
        <p:nvSpPr>
          <p:cNvPr id="15" name="Text 13"/>
          <p:cNvSpPr/>
          <p:nvPr/>
        </p:nvSpPr>
        <p:spPr>
          <a:xfrm>
            <a:off x="6208776"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Consultant or coach. We build it with you, or we build it for you.</a:t>
            </a:r>
            <a:endParaRPr lang="en-US" sz="11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64008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BUILT WITH YOU, NOT TAUGHT AT YOU</a:t>
            </a:r>
            <a:endParaRPr lang="en-US" sz="1100" dirty="0"/>
          </a:p>
        </p:txBody>
      </p:sp>
      <p:sp>
        <p:nvSpPr>
          <p:cNvPr id="3" name="Text 1"/>
          <p:cNvSpPr/>
          <p:nvPr/>
        </p:nvSpPr>
        <p:spPr>
          <a:xfrm>
            <a:off x="502920" y="1051560"/>
            <a:ext cx="8138160" cy="1371600"/>
          </a:xfrm>
          <a:prstGeom prst="rect">
            <a:avLst/>
          </a:prstGeom>
          <a:noFill/>
          <a:ln/>
        </p:spPr>
        <p:txBody>
          <a:bodyPr wrap="square" rtlCol="0" anchor="ctr">
            <a:normAutofit/>
          </a:bodyPr>
          <a:lstStyle/>
          <a:p>
            <a:pPr indent="0" marL="0">
              <a:lnSpc>
                <a:spcPct val="106000"/>
              </a:lnSpc>
              <a:buNone/>
            </a:pPr>
            <a:r>
              <a:rPr lang="en-US" sz="3000" b="1" dirty="0">
                <a:solidFill>
                  <a:srgbClr val="FFFFFF"/>
                </a:solidFill>
                <a:latin typeface="Cambria" pitchFamily="34" charset="0"/>
                <a:ea typeface="Cambria" pitchFamily="34" charset="-122"/>
                <a:cs typeface="Cambria" pitchFamily="34" charset="-120"/>
              </a:rPr>
              <a:t>Sell the dream.
</a:t>
            </a:r>
            <a:endParaRPr lang="en-US" sz="3000" dirty="0"/>
          </a:p>
          <a:p>
            <a:pPr indent="0" marL="0">
              <a:lnSpc>
                <a:spcPct val="106000"/>
              </a:lnSpc>
              <a:buNone/>
            </a:pPr>
            <a:r>
              <a:rPr lang="en-US" sz="3000" b="1" dirty="0">
                <a:solidFill>
                  <a:srgbClr val="9FE1CB"/>
                </a:solidFill>
                <a:latin typeface="Cambria" pitchFamily="34" charset="0"/>
                <a:ea typeface="Cambria" pitchFamily="34" charset="-122"/>
                <a:cs typeface="Cambria" pitchFamily="34" charset="-120"/>
              </a:rPr>
              <a:t>Make the yes easy.</a:t>
            </a:r>
            <a:endParaRPr lang="en-US" sz="3000" dirty="0"/>
          </a:p>
        </p:txBody>
      </p:sp>
      <p:sp>
        <p:nvSpPr>
          <p:cNvPr id="4" name="Text 2"/>
          <p:cNvSpPr/>
          <p:nvPr/>
        </p:nvSpPr>
        <p:spPr>
          <a:xfrm>
            <a:off x="502920" y="2514600"/>
            <a:ext cx="8138160" cy="777240"/>
          </a:xfrm>
          <a:prstGeom prst="rect">
            <a:avLst/>
          </a:prstGeom>
          <a:noFill/>
          <a:ln/>
        </p:spPr>
        <p:txBody>
          <a:bodyPr wrap="square" rtlCol="0" anchor="ctr">
            <a:normAutofit/>
          </a:bodyPr>
          <a:lstStyle/>
          <a:p>
            <a:pPr indent="0" marL="0">
              <a:buNone/>
            </a:pPr>
            <a:r>
              <a:rPr lang="en-US" sz="1500" i="1" dirty="0">
                <a:solidFill>
                  <a:srgbClr val="9FE1CB"/>
                </a:solidFill>
                <a:latin typeface="Calibri" pitchFamily="34" charset="0"/>
                <a:ea typeface="Calibri" pitchFamily="34" charset="-122"/>
                <a:cs typeface="Calibri" pitchFamily="34" charset="-120"/>
              </a:rPr>
              <a:t>You can build a dream-led proposal template today. Shaping the options and the words so the yes feels obvious, and sending it warm in a tool like Tern, is what we build together.</a:t>
            </a:r>
            <a:endParaRPr lang="en-US" sz="1500" dirty="0"/>
          </a:p>
        </p:txBody>
      </p:sp>
      <p:sp>
        <p:nvSpPr>
          <p:cNvPr id="5" name="Shape 3"/>
          <p:cNvSpPr/>
          <p:nvPr/>
        </p:nvSpPr>
        <p:spPr>
          <a:xfrm>
            <a:off x="502920" y="3200400"/>
            <a:ext cx="5120640" cy="621792"/>
          </a:xfrm>
          <a:prstGeom prst="roundRect">
            <a:avLst>
              <a:gd name="adj" fmla="val 50000"/>
            </a:avLst>
          </a:prstGeom>
          <a:solidFill>
            <a:srgbClr val="1D9E75"/>
          </a:solidFill>
          <a:ln/>
        </p:spPr>
      </p:sp>
      <p:sp>
        <p:nvSpPr>
          <p:cNvPr id="6" name="Text 4"/>
          <p:cNvSpPr/>
          <p:nvPr/>
        </p:nvSpPr>
        <p:spPr>
          <a:xfrm>
            <a:off x="502920" y="3200400"/>
            <a:ext cx="5120640" cy="621792"/>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We build it with you  →</a:t>
            </a:r>
            <a:endParaRPr lang="en-US" sz="1500" dirty="0"/>
          </a:p>
        </p:txBody>
      </p:sp>
      <p:sp>
        <p:nvSpPr>
          <p:cNvPr id="7" name="Text 5"/>
          <p:cNvSpPr/>
          <p:nvPr/>
        </p:nvSpPr>
        <p:spPr>
          <a:xfrm>
            <a:off x="502920" y="3968496"/>
            <a:ext cx="8138160" cy="502920"/>
          </a:xfrm>
          <a:prstGeom prst="rect">
            <a:avLst/>
          </a:prstGeom>
          <a:noFill/>
          <a:ln/>
        </p:spPr>
        <p:txBody>
          <a:bodyPr wrap="square" rtlCol="0" anchor="ctr">
            <a:normAutofit/>
          </a:bodyPr>
          <a:lstStyle/>
          <a:p>
            <a:pPr indent="0" marL="0">
              <a:buNone/>
            </a:pPr>
            <a:r>
              <a:rPr lang="en-US" sz="1500" i="1" dirty="0">
                <a:solidFill>
                  <a:srgbClr val="AEB7BF"/>
                </a:solidFill>
                <a:latin typeface="Cambria" pitchFamily="34" charset="0"/>
                <a:ea typeface="Cambria" pitchFamily="34" charset="-122"/>
                <a:cs typeface="Cambria" pitchFamily="34" charset="-120"/>
              </a:rPr>
              <a:t>Next → 4.5, The Money Conversation: talking price with confidence, without flinching.</a:t>
            </a:r>
            <a:endParaRPr lang="en-US" sz="1500" dirty="0"/>
          </a:p>
        </p:txBody>
      </p:sp>
      <p:sp>
        <p:nvSpPr>
          <p:cNvPr id="8" name="Text 6"/>
          <p:cNvSpPr/>
          <p:nvPr/>
        </p:nvSpPr>
        <p:spPr>
          <a:xfrm>
            <a:off x="502920" y="4617720"/>
            <a:ext cx="8138160" cy="310896"/>
          </a:xfrm>
          <a:prstGeom prst="rect">
            <a:avLst/>
          </a:prstGeom>
          <a:noFill/>
          <a:ln/>
        </p:spPr>
        <p:txBody>
          <a:bodyPr wrap="square" rtlCol="0" anchor="ctr">
            <a:normAutofit/>
          </a:bodyPr>
          <a:lstStyle/>
          <a:p>
            <a:pPr indent="0" marL="0">
              <a:buNone/>
            </a:pPr>
            <a:r>
              <a:rPr lang="en-US" sz="1150" i="1" dirty="0">
                <a:solidFill>
                  <a:srgbClr val="5DCAA5"/>
                </a:solidFill>
                <a:latin typeface="Calibri" pitchFamily="34" charset="0"/>
                <a:ea typeface="Calibri" pitchFamily="34" charset="-122"/>
                <a:cs typeface="Calibri" pitchFamily="34" charset="-120"/>
              </a:rPr>
              <a:t>Post your good, better, best option tiers for the group to react to. Questions? Bring them to this week's Professor Hours.</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THE DOCUMENT THAT EARNS THE YES</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200" b="1" dirty="0">
                <a:solidFill>
                  <a:srgbClr val="FFFFFF"/>
                </a:solidFill>
                <a:latin typeface="Cambria" pitchFamily="34" charset="0"/>
                <a:ea typeface="Cambria" pitchFamily="34" charset="-122"/>
                <a:cs typeface="Cambria" pitchFamily="34" charset="-120"/>
              </a:rPr>
              <a:t>A proposal is not
</a:t>
            </a:r>
            <a:endParaRPr lang="en-US" sz="3200" dirty="0"/>
          </a:p>
          <a:p>
            <a:pPr indent="0" marL="0">
              <a:lnSpc>
                <a:spcPct val="108000"/>
              </a:lnSpc>
              <a:buNone/>
            </a:pPr>
            <a:r>
              <a:rPr lang="en-US" sz="3200" b="1" dirty="0">
                <a:solidFill>
                  <a:srgbClr val="9FE1CB"/>
                </a:solidFill>
                <a:latin typeface="Cambria" pitchFamily="34" charset="0"/>
                <a:ea typeface="Cambria" pitchFamily="34" charset="-122"/>
                <a:cs typeface="Cambria" pitchFamily="34" charset="-120"/>
              </a:rPr>
              <a:t>a price list.</a:t>
            </a:r>
            <a:endParaRPr lang="en-US" sz="32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It is the dream, made concrete, with an easy way to say yes. A price list invites them to comparison-shop. A proposal invites them to come home to the trip you both already pictured.</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HEADWIND HERE IS THE LEAKY BUCKET</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The anatomy </a:t>
            </a:r>
            <a:pPr indent="0" marL="0">
              <a:buNone/>
            </a:pPr>
            <a:r>
              <a:rPr lang="en-US" sz="3000" b="1" dirty="0">
                <a:solidFill>
                  <a:srgbClr val="1D9E75"/>
                </a:solidFill>
                <a:latin typeface="Cambria" pitchFamily="34" charset="0"/>
                <a:ea typeface="Cambria" pitchFamily="34" charset="-122"/>
                <a:cs typeface="Cambria" pitchFamily="34" charset="-120"/>
              </a:rPr>
              <a:t>of a yes.</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A proposal that converts has a shape, and it is not a spreadsheet. It opens with their dream, in their own words from discovery, so they feel instantly understood. It paints the transformation. Then it shows the trip as the vehicle for that dream, the days held lightly. It offers a few clear options, not one take-it-or-leave-it number. And it ends with one obvious next step. Hand someone a bare price and they go shop it against three other quotes and leak away. Hand them their dream made real, and there is nothing to compare it to.</a:t>
            </a:r>
            <a:endParaRPr lang="en-US" sz="1550" dirty="0"/>
          </a:p>
        </p:txBody>
      </p:sp>
      <p:sp>
        <p:nvSpPr>
          <p:cNvPr id="5" name="Shape 3"/>
          <p:cNvSpPr/>
          <p:nvPr/>
        </p:nvSpPr>
        <p:spPr>
          <a:xfrm>
            <a:off x="502920" y="3611880"/>
            <a:ext cx="8138160" cy="731520"/>
          </a:xfrm>
          <a:prstGeom prst="roundRect">
            <a:avLst>
              <a:gd name="adj" fmla="val 10000"/>
            </a:avLst>
          </a:prstGeom>
          <a:solidFill>
            <a:srgbClr val="FAECE7"/>
          </a:solidFill>
          <a:ln w="19050">
            <a:solidFill>
              <a:srgbClr val="D85A30"/>
            </a:solidFill>
            <a:prstDash val="solid"/>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500" b="1" dirty="0">
                <a:solidFill>
                  <a:srgbClr val="993C1D"/>
                </a:solidFill>
                <a:latin typeface="Cambria" pitchFamily="34" charset="0"/>
                <a:ea typeface="Cambria" pitchFamily="34" charset="-122"/>
                <a:cs typeface="Cambria" pitchFamily="34" charset="-120"/>
              </a:rPr>
              <a:t>A bare price gets comparison-shopped and leaks. A dream made concrete has no competition.</a:t>
            </a:r>
            <a:endParaRPr lang="en-US" sz="15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CORE OF THE WHOLE SESSION</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600" b="1" dirty="0">
                <a:solidFill>
                  <a:srgbClr val="1C2733"/>
                </a:solidFill>
                <a:latin typeface="Cambria" pitchFamily="34" charset="0"/>
                <a:ea typeface="Cambria" pitchFamily="34" charset="-122"/>
                <a:cs typeface="Cambria" pitchFamily="34" charset="-120"/>
              </a:rPr>
              <a:t>Sell the transformation, </a:t>
            </a:r>
            <a:pPr indent="0" marL="0">
              <a:buNone/>
            </a:pPr>
            <a:r>
              <a:rPr lang="en-US" sz="2600" b="1" dirty="0">
                <a:solidFill>
                  <a:srgbClr val="1D9E75"/>
                </a:solidFill>
                <a:latin typeface="Cambria" pitchFamily="34" charset="0"/>
                <a:ea typeface="Cambria" pitchFamily="34" charset="-122"/>
                <a:cs typeface="Cambria" pitchFamily="34" charset="-120"/>
              </a:rPr>
              <a:t>not the itinerary.</a:t>
            </a:r>
            <a:endParaRPr lang="en-US" sz="2600" dirty="0"/>
          </a:p>
        </p:txBody>
      </p:sp>
      <p:sp>
        <p:nvSpPr>
          <p:cNvPr id="4" name="Text 2"/>
          <p:cNvSpPr/>
          <p:nvPr/>
        </p:nvSpPr>
        <p:spPr>
          <a:xfrm>
            <a:off x="502920" y="1737360"/>
            <a:ext cx="8138160" cy="1737360"/>
          </a:xfrm>
          <a:prstGeom prst="rect">
            <a:avLst/>
          </a:prstGeom>
          <a:noFill/>
          <a:ln/>
        </p:spPr>
        <p:txBody>
          <a:bodyPr wrap="square" rtlCol="0" anchor="ctr">
            <a:normAutofit/>
          </a:bodyPr>
          <a:lstStyle/>
          <a:p>
            <a:pPr algn="l" indent="0" marL="0">
              <a:lnSpc>
                <a:spcPct val="110000"/>
              </a:lnSpc>
              <a:buNone/>
            </a:pPr>
            <a:r>
              <a:rPr lang="en-US" sz="1500" dirty="0">
                <a:solidFill>
                  <a:srgbClr val="3F4B59"/>
                </a:solidFill>
                <a:latin typeface="Calibri" pitchFamily="34" charset="0"/>
                <a:ea typeface="Calibri" pitchFamily="34" charset="-122"/>
                <a:cs typeface="Calibri" pitchFamily="34" charset="-120"/>
              </a:rPr>
              <a:t>This is the shift that changes everything. Amateurs sell the itinerary: day one this hotel, day two this transfer, day three this tour. Nobody lies awake dreaming about a transfer. What your client actually wants is the transformation: the kids finally unplugged and laughing, the anniversary that feels like the honeymoon you never took, coming home different than you left. So lead with that. Describe how the trip will feel and who they will be in it, and let the logistics sit quietly underneath, in service of the dream. People do not book itineraries. They book the version of themselves they are chasing.</a:t>
            </a:r>
            <a:endParaRPr lang="en-US" sz="1500" dirty="0"/>
          </a:p>
        </p:txBody>
      </p:sp>
      <p:sp>
        <p:nvSpPr>
          <p:cNvPr id="5" name="Shape 3"/>
          <p:cNvSpPr/>
          <p:nvPr/>
        </p:nvSpPr>
        <p:spPr>
          <a:xfrm>
            <a:off x="502920" y="3566160"/>
            <a:ext cx="8138160" cy="731520"/>
          </a:xfrm>
          <a:prstGeom prst="roundRect">
            <a:avLst>
              <a:gd name="adj" fmla="val 10000"/>
            </a:avLst>
          </a:prstGeom>
          <a:solidFill>
            <a:srgbClr val="0F6E56"/>
          </a:solidFill>
          <a:ln/>
        </p:spPr>
      </p:sp>
      <p:sp>
        <p:nvSpPr>
          <p:cNvPr id="6" name="Text 4"/>
          <p:cNvSpPr/>
          <p:nvPr/>
        </p:nvSpPr>
        <p:spPr>
          <a:xfrm>
            <a:off x="731520" y="3566160"/>
            <a:ext cx="7680960" cy="731520"/>
          </a:xfrm>
          <a:prstGeom prst="rect">
            <a:avLst/>
          </a:prstGeom>
          <a:noFill/>
          <a:ln/>
        </p:spPr>
        <p:txBody>
          <a:bodyPr wrap="square" rtlCol="0" anchor="ctr">
            <a:normAutofit/>
          </a:bodyPr>
          <a:lstStyle/>
          <a:p>
            <a:pPr algn="ctr" indent="0" marL="0">
              <a:buNone/>
            </a:pPr>
            <a:r>
              <a:rPr lang="en-US" sz="1450" b="1" dirty="0">
                <a:solidFill>
                  <a:srgbClr val="FFFFFF"/>
                </a:solidFill>
                <a:latin typeface="Cambria" pitchFamily="34" charset="0"/>
                <a:ea typeface="Cambria" pitchFamily="34" charset="-122"/>
                <a:cs typeface="Cambria" pitchFamily="34" charset="-120"/>
              </a:rPr>
              <a:t>Nobody dreams about a transfer. Sell how it will feel and who they'll be. The days serve the dream.</a:t>
            </a:r>
            <a:endParaRPr lang="en-US" sz="14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MAKE THE YES EASY · PART ONE</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Good, </a:t>
            </a:r>
            <a:pPr indent="0" marL="0">
              <a:buNone/>
            </a:pPr>
            <a:r>
              <a:rPr lang="en-US" sz="3000" b="1" dirty="0">
                <a:solidFill>
                  <a:srgbClr val="1D9E75"/>
                </a:solidFill>
                <a:latin typeface="Cambria" pitchFamily="34" charset="0"/>
                <a:ea typeface="Cambria" pitchFamily="34" charset="-122"/>
                <a:cs typeface="Cambria" pitchFamily="34" charset="-120"/>
              </a:rPr>
              <a:t>better, best.</a:t>
            </a:r>
            <a:endParaRPr lang="en-US" sz="3000" dirty="0"/>
          </a:p>
        </p:txBody>
      </p:sp>
      <p:sp>
        <p:nvSpPr>
          <p:cNvPr id="4" name="Shape 2"/>
          <p:cNvSpPr/>
          <p:nvPr/>
        </p:nvSpPr>
        <p:spPr>
          <a:xfrm>
            <a:off x="502920" y="1691640"/>
            <a:ext cx="3931920" cy="1783080"/>
          </a:xfrm>
          <a:prstGeom prst="roundRect">
            <a:avLst>
              <a:gd name="adj" fmla="val 5128"/>
            </a:avLst>
          </a:prstGeom>
          <a:solidFill>
            <a:srgbClr val="E1F5EE"/>
          </a:solidFill>
          <a:ln w="19050">
            <a:solidFill>
              <a:srgbClr val="5DCAA5"/>
            </a:solidFill>
            <a:prstDash val="solid"/>
          </a:ln>
        </p:spPr>
      </p:sp>
      <p:sp>
        <p:nvSpPr>
          <p:cNvPr id="5" name="Text 3"/>
          <p:cNvSpPr/>
          <p:nvPr/>
        </p:nvSpPr>
        <p:spPr>
          <a:xfrm>
            <a:off x="758952" y="1856232"/>
            <a:ext cx="3474720" cy="457200"/>
          </a:xfrm>
          <a:prstGeom prst="rect">
            <a:avLst/>
          </a:prstGeom>
          <a:noFill/>
          <a:ln/>
        </p:spPr>
        <p:txBody>
          <a:bodyPr wrap="square" rtlCol="0" anchor="ctr">
            <a:normAutofit/>
          </a:bodyPr>
          <a:lstStyle/>
          <a:p>
            <a:pPr indent="0" marL="0">
              <a:buNone/>
            </a:pPr>
            <a:r>
              <a:rPr lang="en-US" sz="1600" b="1" dirty="0">
                <a:solidFill>
                  <a:srgbClr val="0F6E56"/>
                </a:solidFill>
                <a:latin typeface="Cambria" pitchFamily="34" charset="0"/>
                <a:ea typeface="Cambria" pitchFamily="34" charset="-122"/>
                <a:cs typeface="Cambria" pitchFamily="34" charset="-120"/>
              </a:rPr>
              <a:t>One price is a yes or no</a:t>
            </a:r>
            <a:endParaRPr lang="en-US" sz="1600" dirty="0"/>
          </a:p>
        </p:txBody>
      </p:sp>
      <p:sp>
        <p:nvSpPr>
          <p:cNvPr id="6" name="Text 4"/>
          <p:cNvSpPr/>
          <p:nvPr/>
        </p:nvSpPr>
        <p:spPr>
          <a:xfrm>
            <a:off x="758952" y="2350008"/>
            <a:ext cx="3474720" cy="96012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A single number is a wall: they either clear it or they don't, and if they hesitate, they leave to think and never come back.</a:t>
            </a:r>
            <a:endParaRPr lang="en-US" sz="1350" dirty="0"/>
          </a:p>
        </p:txBody>
      </p:sp>
      <p:sp>
        <p:nvSpPr>
          <p:cNvPr id="7" name="Shape 5"/>
          <p:cNvSpPr/>
          <p:nvPr/>
        </p:nvSpPr>
        <p:spPr>
          <a:xfrm>
            <a:off x="4709160" y="1691640"/>
            <a:ext cx="3931920" cy="1783080"/>
          </a:xfrm>
          <a:prstGeom prst="roundRect">
            <a:avLst>
              <a:gd name="adj" fmla="val 5128"/>
            </a:avLst>
          </a:prstGeom>
          <a:solidFill>
            <a:srgbClr val="E1F5EE"/>
          </a:solidFill>
          <a:ln w="19050">
            <a:solidFill>
              <a:srgbClr val="5DCAA5"/>
            </a:solidFill>
            <a:prstDash val="solid"/>
          </a:ln>
        </p:spPr>
      </p:sp>
      <p:sp>
        <p:nvSpPr>
          <p:cNvPr id="8" name="Text 6"/>
          <p:cNvSpPr/>
          <p:nvPr/>
        </p:nvSpPr>
        <p:spPr>
          <a:xfrm>
            <a:off x="4965192" y="1856232"/>
            <a:ext cx="3474720" cy="457200"/>
          </a:xfrm>
          <a:prstGeom prst="rect">
            <a:avLst/>
          </a:prstGeom>
          <a:noFill/>
          <a:ln/>
        </p:spPr>
        <p:txBody>
          <a:bodyPr wrap="square" rtlCol="0" anchor="ctr">
            <a:normAutofit/>
          </a:bodyPr>
          <a:lstStyle/>
          <a:p>
            <a:pPr indent="0" marL="0">
              <a:buNone/>
            </a:pPr>
            <a:r>
              <a:rPr lang="en-US" sz="1600" b="1" dirty="0">
                <a:solidFill>
                  <a:srgbClr val="0F6E56"/>
                </a:solidFill>
                <a:latin typeface="Cambria" pitchFamily="34" charset="0"/>
                <a:ea typeface="Cambria" pitchFamily="34" charset="-122"/>
                <a:cs typeface="Cambria" pitchFamily="34" charset="-120"/>
              </a:rPr>
              <a:t>Three options is which one</a:t>
            </a:r>
            <a:endParaRPr lang="en-US" sz="1600" dirty="0"/>
          </a:p>
        </p:txBody>
      </p:sp>
      <p:sp>
        <p:nvSpPr>
          <p:cNvPr id="9" name="Text 7"/>
          <p:cNvSpPr/>
          <p:nvPr/>
        </p:nvSpPr>
        <p:spPr>
          <a:xfrm>
            <a:off x="4965192" y="2350008"/>
            <a:ext cx="3474720" cy="96012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Good, better, best changes the question from whether to which. They self-select, the middle usually wins, and they stay in the decision.</a:t>
            </a:r>
            <a:endParaRPr lang="en-US" sz="1350" dirty="0"/>
          </a:p>
        </p:txBody>
      </p:sp>
      <p:sp>
        <p:nvSpPr>
          <p:cNvPr id="10" name="Shape 8"/>
          <p:cNvSpPr/>
          <p:nvPr/>
        </p:nvSpPr>
        <p:spPr>
          <a:xfrm>
            <a:off x="502920" y="3703320"/>
            <a:ext cx="8138160" cy="731520"/>
          </a:xfrm>
          <a:prstGeom prst="roundRect">
            <a:avLst>
              <a:gd name="adj" fmla="val 10000"/>
            </a:avLst>
          </a:prstGeom>
          <a:solidFill>
            <a:srgbClr val="0F6E56"/>
          </a:solidFill>
          <a:ln/>
        </p:spPr>
      </p:sp>
      <p:sp>
        <p:nvSpPr>
          <p:cNvPr id="11" name="Text 9"/>
          <p:cNvSpPr/>
          <p:nvPr/>
        </p:nvSpPr>
        <p:spPr>
          <a:xfrm>
            <a:off x="731520" y="3703320"/>
            <a:ext cx="7680960" cy="731520"/>
          </a:xfrm>
          <a:prstGeom prst="rect">
            <a:avLst/>
          </a:prstGeom>
          <a:noFill/>
          <a:ln/>
        </p:spPr>
        <p:txBody>
          <a:bodyPr wrap="square" rtlCol="0" anchor="ctr">
            <a:normAutofit/>
          </a:bodyPr>
          <a:lstStyle/>
          <a:p>
            <a:pPr algn="ctr" indent="0" marL="0">
              <a:buNone/>
            </a:pPr>
            <a:r>
              <a:rPr lang="en-US" sz="1450" b="1" dirty="0">
                <a:solidFill>
                  <a:srgbClr val="FFFFFF"/>
                </a:solidFill>
                <a:latin typeface="Cambria" pitchFamily="34" charset="0"/>
                <a:ea typeface="Cambria" pitchFamily="34" charset="-122"/>
                <a:cs typeface="Cambria" pitchFamily="34" charset="-120"/>
              </a:rPr>
              <a:t>Don't ask them to decide yes or no. Give three ways to yes, and let them choose their level.</a:t>
            </a:r>
            <a:endParaRPr lang="en-US" sz="14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MAKE THE YES EASY · PART TWO</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One clear </a:t>
            </a:r>
            <a:pPr indent="0" marL="0">
              <a:buNone/>
            </a:pPr>
            <a:r>
              <a:rPr lang="en-US" sz="3000" b="1" dirty="0">
                <a:solidFill>
                  <a:srgbClr val="1D9E75"/>
                </a:solidFill>
                <a:latin typeface="Cambria" pitchFamily="34" charset="0"/>
                <a:ea typeface="Cambria" pitchFamily="34" charset="-122"/>
                <a:cs typeface="Cambria" pitchFamily="34" charset="-120"/>
              </a:rPr>
              <a:t>next step.</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A proposal should never end on let me know your thoughts. That is a door left ajar, and warm leads wander right out of it. End on one clear, obvious next step, and make it almost frictionless to take. A button to book. A link to place a hold. A simple reply to confirm their option. A deposit link, a quick call to lock it in. Tell them exactly what to do next, in one sentence, and remove every bit of effort between them and yes. The easier you make the step, the more often they take it. Clarity is kindness, and it converts.</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50" b="1" dirty="0">
                <a:solidFill>
                  <a:srgbClr val="FFFFFF"/>
                </a:solidFill>
                <a:latin typeface="Cambria" pitchFamily="34" charset="0"/>
                <a:ea typeface="Cambria" pitchFamily="34" charset="-122"/>
                <a:cs typeface="Cambria" pitchFamily="34" charset="-120"/>
              </a:rPr>
              <a:t>Never end on "let me know." Give one frictionless next step, and tell them exactly how to take it.</a:t>
            </a:r>
            <a:endParaRPr lang="en-US" sz="14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SPEED MATTERS HERE TOO</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Send it </a:t>
            </a:r>
            <a:pPr indent="0" marL="0">
              <a:buNone/>
            </a:pPr>
            <a:r>
              <a:rPr lang="en-US" sz="3000" b="1" dirty="0">
                <a:solidFill>
                  <a:srgbClr val="1D9E75"/>
                </a:solidFill>
                <a:latin typeface="Cambria" pitchFamily="34" charset="0"/>
                <a:ea typeface="Cambria" pitchFamily="34" charset="-122"/>
                <a:cs typeface="Cambria" pitchFamily="34" charset="-120"/>
              </a:rPr>
              <a:t>warm.</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Remember the five-minute rule from 4.1? It does not stop at the first reply. The glow from a great discovery call fades fast, so the proposal has to ride that warmth, not arrive a week later when the feeling is gone and life has crowded back in. A good proposal sent today beats a perfect one sent next Tuesday, every single time. This is exactly where a tool like Tern earns its keep: your discovery notes are already in there, so you build and send a beautiful proposal in minutes, not days, while they can still feel the dream you just helped them name.</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The discovery glow fades. A good proposal sent warm beats a perfect one sent cold.</a:t>
            </a:r>
            <a:endParaRPr lang="en-US" sz="15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292608"/>
            <a:ext cx="8138160" cy="274320"/>
          </a:xfrm>
          <a:prstGeom prst="rect">
            <a:avLst/>
          </a:prstGeom>
          <a:noFill/>
          <a:ln/>
        </p:spPr>
        <p:txBody>
          <a:bodyPr wrap="square" rtlCol="0" anchor="ctr"/>
          <a:lstStyle/>
          <a:p>
            <a:pPr indent="0" marL="0">
              <a:buNone/>
            </a:pPr>
            <a:r>
              <a:rPr lang="en-US" sz="1050" b="1" spc="200" kern="0" dirty="0">
                <a:solidFill>
                  <a:srgbClr val="0F6E56"/>
                </a:solidFill>
                <a:latin typeface="Calibri" pitchFamily="34" charset="0"/>
                <a:ea typeface="Calibri" pitchFamily="34" charset="-122"/>
                <a:cs typeface="Calibri" pitchFamily="34" charset="-120"/>
              </a:rPr>
              <a:t>THE DREAM · THE TRANSFORMATION · GOOD, BETTER, BEST · ONE NEXT STEP · SENT WARM</a:t>
            </a:r>
            <a:endParaRPr lang="en-US" sz="1050" dirty="0"/>
          </a:p>
        </p:txBody>
      </p:sp>
      <p:sp>
        <p:nvSpPr>
          <p:cNvPr id="3" name="Text 1"/>
          <p:cNvSpPr/>
          <p:nvPr/>
        </p:nvSpPr>
        <p:spPr>
          <a:xfrm>
            <a:off x="502920" y="548640"/>
            <a:ext cx="8138160" cy="50292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The proposal that gets a yes.</a:t>
            </a:r>
            <a:endParaRPr lang="en-US" sz="2400" dirty="0"/>
          </a:p>
        </p:txBody>
      </p:sp>
      <p:pic>
        <p:nvPicPr>
          <p:cNvPr id="4" name="Image 0" descr="/Users/robertearl/Documents/Marketing Journeys/production/assets/mj-4.4-proposal.png">    </p:cNvPr>
          <p:cNvPicPr>
            <a:picLocks noChangeAspect="1"/>
          </p:cNvPicPr>
          <p:nvPr/>
        </p:nvPicPr>
        <p:blipFill>
          <a:blip r:embed="rId1"/>
          <a:stretch>
            <a:fillRect/>
          </a:stretch>
        </p:blipFill>
        <p:spPr>
          <a:xfrm>
            <a:off x="228600" y="1234440"/>
            <a:ext cx="8686800" cy="393192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PUT YOUR SECOND MATE TO WORK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More than copy. </a:t>
            </a:r>
            <a:pPr indent="0" marL="0">
              <a:buNone/>
            </a:pPr>
            <a:r>
              <a:rPr lang="en-US" sz="2400" b="1" dirty="0">
                <a:solidFill>
                  <a:srgbClr val="1D9E75"/>
                </a:solidFill>
                <a:latin typeface="Cambria" pitchFamily="34" charset="0"/>
                <a:ea typeface="Cambria" pitchFamily="34" charset="-122"/>
                <a:cs typeface="Cambria" pitchFamily="34" charset="-120"/>
              </a:rPr>
              <a:t>Your proposal writer.</a:t>
            </a:r>
            <a:endParaRPr lang="en-US" sz="2400" dirty="0"/>
          </a:p>
        </p:txBody>
      </p:sp>
      <p:sp>
        <p:nvSpPr>
          <p:cNvPr id="4" name="Shape 2"/>
          <p:cNvSpPr/>
          <p:nvPr/>
        </p:nvSpPr>
        <p:spPr>
          <a:xfrm>
            <a:off x="502920" y="1783080"/>
            <a:ext cx="2578608" cy="1691640"/>
          </a:xfrm>
          <a:prstGeom prst="roundRect">
            <a:avLst>
              <a:gd name="adj" fmla="val 5405"/>
            </a:avLst>
          </a:prstGeom>
          <a:solidFill>
            <a:srgbClr val="E1F5EE"/>
          </a:solidFill>
          <a:ln w="19050">
            <a:solidFill>
              <a:srgbClr val="5DCAA5"/>
            </a:solidFill>
            <a:prstDash val="solid"/>
          </a:ln>
        </p:spPr>
      </p:sp>
      <p:sp>
        <p:nvSpPr>
          <p:cNvPr id="5" name="Text 3"/>
          <p:cNvSpPr/>
          <p:nvPr/>
        </p:nvSpPr>
        <p:spPr>
          <a:xfrm>
            <a:off x="685800"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DRAFT</a:t>
            </a:r>
            <a:endParaRPr lang="en-US" sz="950" dirty="0"/>
          </a:p>
        </p:txBody>
      </p:sp>
      <p:sp>
        <p:nvSpPr>
          <p:cNvPr id="6" name="Text 4"/>
          <p:cNvSpPr/>
          <p:nvPr/>
        </p:nvSpPr>
        <p:spPr>
          <a:xfrm>
            <a:off x="685800"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From your notes</a:t>
            </a:r>
            <a:endParaRPr lang="en-US" sz="1500" dirty="0"/>
          </a:p>
        </p:txBody>
      </p:sp>
      <p:sp>
        <p:nvSpPr>
          <p:cNvPr id="7" name="Text 5"/>
          <p:cNvSpPr/>
          <p:nvPr/>
        </p:nvSpPr>
        <p:spPr>
          <a:xfrm>
            <a:off x="685800"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Paste your discovery notes; it drafts the full proposal, dream-led, in your voice.</a:t>
            </a:r>
            <a:endParaRPr lang="en-US" sz="1150" dirty="0"/>
          </a:p>
        </p:txBody>
      </p:sp>
      <p:sp>
        <p:nvSpPr>
          <p:cNvPr id="8" name="Shape 6"/>
          <p:cNvSpPr/>
          <p:nvPr/>
        </p:nvSpPr>
        <p:spPr>
          <a:xfrm>
            <a:off x="3264408" y="1783080"/>
            <a:ext cx="2578608" cy="1691640"/>
          </a:xfrm>
          <a:prstGeom prst="roundRect">
            <a:avLst>
              <a:gd name="adj" fmla="val 5405"/>
            </a:avLst>
          </a:prstGeom>
          <a:solidFill>
            <a:srgbClr val="E1F5EE"/>
          </a:solidFill>
          <a:ln w="19050">
            <a:solidFill>
              <a:srgbClr val="5DCAA5"/>
            </a:solidFill>
            <a:prstDash val="solid"/>
          </a:ln>
        </p:spPr>
      </p:sp>
      <p:sp>
        <p:nvSpPr>
          <p:cNvPr id="9" name="Text 7"/>
          <p:cNvSpPr/>
          <p:nvPr/>
        </p:nvSpPr>
        <p:spPr>
          <a:xfrm>
            <a:off x="3447288"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FRAME</a:t>
            </a:r>
            <a:endParaRPr lang="en-US" sz="950" dirty="0"/>
          </a:p>
        </p:txBody>
      </p:sp>
      <p:sp>
        <p:nvSpPr>
          <p:cNvPr id="10" name="Text 8"/>
          <p:cNvSpPr/>
          <p:nvPr/>
        </p:nvSpPr>
        <p:spPr>
          <a:xfrm>
            <a:off x="3447288"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Good, better, best</a:t>
            </a:r>
            <a:endParaRPr lang="en-US" sz="1500" dirty="0"/>
          </a:p>
        </p:txBody>
      </p:sp>
      <p:sp>
        <p:nvSpPr>
          <p:cNvPr id="11" name="Text 9"/>
          <p:cNvSpPr/>
          <p:nvPr/>
        </p:nvSpPr>
        <p:spPr>
          <a:xfrm>
            <a:off x="3447288"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shapes your three options so the value ladder is clear and the middle shines.</a:t>
            </a:r>
            <a:endParaRPr lang="en-US" sz="1150" dirty="0"/>
          </a:p>
        </p:txBody>
      </p:sp>
      <p:sp>
        <p:nvSpPr>
          <p:cNvPr id="12" name="Shape 10"/>
          <p:cNvSpPr/>
          <p:nvPr/>
        </p:nvSpPr>
        <p:spPr>
          <a:xfrm>
            <a:off x="6025896" y="1783080"/>
            <a:ext cx="2578608" cy="1691640"/>
          </a:xfrm>
          <a:prstGeom prst="roundRect">
            <a:avLst>
              <a:gd name="adj" fmla="val 5405"/>
            </a:avLst>
          </a:prstGeom>
          <a:solidFill>
            <a:srgbClr val="E1F5EE"/>
          </a:solidFill>
          <a:ln w="19050">
            <a:solidFill>
              <a:srgbClr val="5DCAA5"/>
            </a:solidFill>
            <a:prstDash val="solid"/>
          </a:ln>
        </p:spPr>
      </p:sp>
      <p:sp>
        <p:nvSpPr>
          <p:cNvPr id="13" name="Text 11"/>
          <p:cNvSpPr/>
          <p:nvPr/>
        </p:nvSpPr>
        <p:spPr>
          <a:xfrm>
            <a:off x="6208776"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TRANSFORM</a:t>
            </a:r>
            <a:endParaRPr lang="en-US" sz="950" dirty="0"/>
          </a:p>
        </p:txBody>
      </p:sp>
      <p:sp>
        <p:nvSpPr>
          <p:cNvPr id="14" name="Text 12"/>
          <p:cNvSpPr/>
          <p:nvPr/>
        </p:nvSpPr>
        <p:spPr>
          <a:xfrm>
            <a:off x="6208776"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Itinerary to dream</a:t>
            </a:r>
            <a:endParaRPr lang="en-US" sz="1500" dirty="0"/>
          </a:p>
        </p:txBody>
      </p:sp>
      <p:sp>
        <p:nvSpPr>
          <p:cNvPr id="15" name="Text 13"/>
          <p:cNvSpPr/>
          <p:nvPr/>
        </p:nvSpPr>
        <p:spPr>
          <a:xfrm>
            <a:off x="6208776"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rewrites flat day-by-day lines into the feeling and the transformation.</a:t>
            </a:r>
            <a:endParaRPr lang="en-US" sz="1150" dirty="0"/>
          </a:p>
        </p:txBody>
      </p:sp>
      <p:sp>
        <p:nvSpPr>
          <p:cNvPr id="16" name="Shape 14"/>
          <p:cNvSpPr/>
          <p:nvPr/>
        </p:nvSpPr>
        <p:spPr>
          <a:xfrm>
            <a:off x="502920" y="3703320"/>
            <a:ext cx="8138160" cy="640080"/>
          </a:xfrm>
          <a:prstGeom prst="roundRect">
            <a:avLst>
              <a:gd name="adj" fmla="val 11429"/>
            </a:avLst>
          </a:prstGeom>
          <a:solidFill>
            <a:srgbClr val="0F6E56"/>
          </a:solidFill>
          <a:ln/>
        </p:spPr>
      </p:sp>
      <p:sp>
        <p:nvSpPr>
          <p:cNvPr id="17" name="Text 15"/>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Copy-paste example prompts are in the library: How to Prompt Your Second Mate.</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4.4 — Proposal Mastery</dc:title>
  <dc:subject>PptxGenJS Presentation</dc:subject>
  <dc:creator>Marketing Journeys</dc:creator>
  <cp:lastModifiedBy>Marketing Journeys</cp:lastModifiedBy>
  <cp:revision>1</cp:revision>
  <dcterms:created xsi:type="dcterms:W3CDTF">2026-06-13T17:29:22Z</dcterms:created>
  <dcterms:modified xsi:type="dcterms:W3CDTF">2026-06-13T17:29:22Z</dcterms:modified>
</cp:coreProperties>
</file>