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CONFIRM</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4.2</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600" b="1" dirty="0">
                <a:solidFill>
                  <a:srgbClr val="9FE1CB"/>
                </a:solidFill>
                <a:latin typeface="Cambria" pitchFamily="34" charset="0"/>
                <a:ea typeface="Cambria" pitchFamily="34" charset="-122"/>
                <a:cs typeface="Cambria" pitchFamily="34" charset="-120"/>
              </a:rPr>
              <a:t>Discovery</a:t>
            </a:r>
            <a:endParaRPr lang="en-US" sz="46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Do I really understand what they want, or am I guessing?</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Build </a:t>
            </a:r>
            <a:pPr indent="0" marL="0">
              <a:buNone/>
            </a:pPr>
            <a:r>
              <a:rPr lang="en-US" sz="3000" b="1" dirty="0">
                <a:solidFill>
                  <a:srgbClr val="1D9E75"/>
                </a:solidFill>
                <a:latin typeface="Cambria" pitchFamily="34" charset="0"/>
                <a:ea typeface="Cambria" pitchFamily="34" charset="-122"/>
                <a:cs typeface="Cambria" pitchFamily="34" charset="-120"/>
              </a:rPr>
              <a:t>your discovery sheet.</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Pick your depth</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Choose where you sit on the spectrum: a 4-question sheet or a fuller set. (The Your Discovery Questions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Write the dream question</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Name the one open-ended question you'll always ask to surface the why.</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Plan the reflect-back</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Decide how you'll capture answers and say them back, then store it in Tern.</a:t>
            </a:r>
            <a:endParaRPr lang="en-US" sz="12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Understand the dream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before you plan the trip.</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build a simple discovery sheet today. Learning to draw out the dream a client can't yet name, and reading the room as you do it, is what we practice together.</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4.3, The Right Discovery Questions: the dream, the budget, and the timeline, without the interrogation.</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one dream question for the group to borrow.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CONVERSATION THAT EARNS THE BOOKING</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200" b="1" dirty="0">
                <a:solidFill>
                  <a:srgbClr val="FFFFFF"/>
                </a:solidFill>
                <a:latin typeface="Cambria" pitchFamily="34" charset="0"/>
                <a:ea typeface="Cambria" pitchFamily="34" charset="-122"/>
                <a:cs typeface="Cambria" pitchFamily="34" charset="-120"/>
              </a:rPr>
              <a:t>The pro asks
</a:t>
            </a:r>
            <a:endParaRPr lang="en-US" sz="3200" dirty="0"/>
          </a:p>
          <a:p>
            <a:pPr indent="0" marL="0">
              <a:lnSpc>
                <a:spcPct val="108000"/>
              </a:lnSpc>
              <a:buNone/>
            </a:pPr>
            <a:r>
              <a:rPr lang="en-US" sz="3200" b="1" dirty="0">
                <a:solidFill>
                  <a:srgbClr val="9FE1CB"/>
                </a:solidFill>
                <a:latin typeface="Cambria" pitchFamily="34" charset="0"/>
                <a:ea typeface="Cambria" pitchFamily="34" charset="-122"/>
                <a:cs typeface="Cambria" pitchFamily="34" charset="-120"/>
              </a:rPr>
              <a:t>before they pitch.</a:t>
            </a:r>
            <a:endParaRPr lang="en-US" sz="32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You don't earn the booking by talking the most. You earn it by understanding them best. Discovery is not a step before the service, it is where the service begins.</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LEAKY BUCKET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Why discovery </a:t>
            </a:r>
            <a:pPr indent="0" marL="0">
              <a:buNone/>
            </a:pPr>
            <a:r>
              <a:rPr lang="en-US" sz="3000" b="1" dirty="0">
                <a:solidFill>
                  <a:srgbClr val="1D9E75"/>
                </a:solidFill>
                <a:latin typeface="Cambria" pitchFamily="34" charset="0"/>
                <a:ea typeface="Cambria" pitchFamily="34" charset="-122"/>
                <a:cs typeface="Cambria" pitchFamily="34" charset="-120"/>
              </a:rPr>
              <a:t>wins.</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You cannot recommend a trip until you understand the traveler. The second you skip the asking and start assuming, you are guessing, and a guess that misses tells the client you were not really listening. So they drift to the advisor who was. That is the leak. Every great recommendation you will ever make starts here, with you understanding them so well that the right trip is obvious. Discovery is not the small talk before the work. It is the work.</a:t>
            </a:r>
            <a:endParaRPr lang="en-US" sz="160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600" b="1" dirty="0">
                <a:solidFill>
                  <a:srgbClr val="993C1D"/>
                </a:solidFill>
                <a:latin typeface="Cambria" pitchFamily="34" charset="0"/>
                <a:ea typeface="Cambria" pitchFamily="34" charset="-122"/>
                <a:cs typeface="Cambria" pitchFamily="34" charset="-120"/>
              </a:rPr>
              <a:t>Assume, and you guess. Guess wrong, and they leak out to whoever actually listened.</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DRAW OUT THE DREAM</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500" b="1" dirty="0">
                <a:solidFill>
                  <a:srgbClr val="1C2733"/>
                </a:solidFill>
                <a:latin typeface="Cambria" pitchFamily="34" charset="0"/>
                <a:ea typeface="Cambria" pitchFamily="34" charset="-122"/>
                <a:cs typeface="Cambria" pitchFamily="34" charset="-120"/>
              </a:rPr>
              <a:t>It's about them, </a:t>
            </a:r>
            <a:pPr indent="0" marL="0">
              <a:buNone/>
            </a:pPr>
            <a:r>
              <a:rPr lang="en-US" sz="2500" b="1" dirty="0">
                <a:solidFill>
                  <a:srgbClr val="1D9E75"/>
                </a:solidFill>
                <a:latin typeface="Cambria" pitchFamily="34" charset="0"/>
                <a:ea typeface="Cambria" pitchFamily="34" charset="-122"/>
                <a:cs typeface="Cambria" pitchFamily="34" charset="-120"/>
              </a:rPr>
              <a:t>even if they don't know it yet.</a:t>
            </a:r>
            <a:endParaRPr lang="en-US" sz="25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Here is the heart of it. A client comes to you and asks for a place, a date, a price. But that is rarely what they actually want. Under the request is a dream they often cannot put into words yet: the occasion they are marking, the feeling they are chasing, the person they are doing it for, the why. Your job is not to take their order. Your job is to draw that dream out, gently, with good questions, until they hear themselves say the thing they did not know they were looking for. That is the moment they know you are the one.</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They ask for a destination. You uncover the dream underneath it. Most clients don't know it until you ask.</a:t>
            </a:r>
            <a:endParaRPr lang="en-US" sz="14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PICK YOUR DEPTH</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spectrum: </a:t>
            </a:r>
            <a:pPr indent="0" marL="0">
              <a:buNone/>
            </a:pPr>
            <a:r>
              <a:rPr lang="en-US" sz="3000" b="1" dirty="0">
                <a:solidFill>
                  <a:srgbClr val="1D9E75"/>
                </a:solidFill>
                <a:latin typeface="Cambria" pitchFamily="34" charset="0"/>
                <a:ea typeface="Cambria" pitchFamily="34" charset="-122"/>
                <a:cs typeface="Cambria" pitchFamily="34" charset="-120"/>
              </a:rPr>
              <a:t>4 questions to 20.</a:t>
            </a:r>
            <a:endParaRPr lang="en-US" sz="3000" dirty="0"/>
          </a:p>
        </p:txBody>
      </p:sp>
      <p:sp>
        <p:nvSpPr>
          <p:cNvPr id="4" name="Shape 2"/>
          <p:cNvSpPr/>
          <p:nvPr/>
        </p:nvSpPr>
        <p:spPr>
          <a:xfrm>
            <a:off x="502920" y="1691640"/>
            <a:ext cx="3931920" cy="1783080"/>
          </a:xfrm>
          <a:prstGeom prst="roundRect">
            <a:avLst>
              <a:gd name="adj" fmla="val 5128"/>
            </a:avLst>
          </a:prstGeom>
          <a:solidFill>
            <a:srgbClr val="E1F5EE"/>
          </a:solidFill>
          <a:ln w="19050">
            <a:solidFill>
              <a:srgbClr val="5DCAA5"/>
            </a:solidFill>
            <a:prstDash val="solid"/>
          </a:ln>
        </p:spPr>
      </p:sp>
      <p:sp>
        <p:nvSpPr>
          <p:cNvPr id="5" name="Text 3"/>
          <p:cNvSpPr/>
          <p:nvPr/>
        </p:nvSpPr>
        <p:spPr>
          <a:xfrm>
            <a:off x="75895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Keep it simple</a:t>
            </a:r>
            <a:endParaRPr lang="en-US" sz="1600" dirty="0"/>
          </a:p>
        </p:txBody>
      </p:sp>
      <p:sp>
        <p:nvSpPr>
          <p:cNvPr id="6" name="Text 4"/>
          <p:cNvSpPr/>
          <p:nvPr/>
        </p:nvSpPr>
        <p:spPr>
          <a:xfrm>
            <a:off x="758952" y="2350008"/>
            <a:ext cx="3474720" cy="96012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A 4-question sheet. Fast, warm, enough for a straightforward trip or a first conversation. Never makes them work too hard.</a:t>
            </a:r>
            <a:endParaRPr lang="en-US" sz="1350" dirty="0"/>
          </a:p>
        </p:txBody>
      </p:sp>
      <p:sp>
        <p:nvSpPr>
          <p:cNvPr id="7" name="Shape 5"/>
          <p:cNvSpPr/>
          <p:nvPr/>
        </p:nvSpPr>
        <p:spPr>
          <a:xfrm>
            <a:off x="4709160" y="1691640"/>
            <a:ext cx="3931920" cy="1783080"/>
          </a:xfrm>
          <a:prstGeom prst="roundRect">
            <a:avLst>
              <a:gd name="adj" fmla="val 5128"/>
            </a:avLst>
          </a:prstGeom>
          <a:solidFill>
            <a:srgbClr val="E1F5EE"/>
          </a:solidFill>
          <a:ln w="19050">
            <a:solidFill>
              <a:srgbClr val="5DCAA5"/>
            </a:solidFill>
            <a:prstDash val="solid"/>
          </a:ln>
        </p:spPr>
      </p:sp>
      <p:sp>
        <p:nvSpPr>
          <p:cNvPr id="8" name="Text 6"/>
          <p:cNvSpPr/>
          <p:nvPr/>
        </p:nvSpPr>
        <p:spPr>
          <a:xfrm>
            <a:off x="496519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Go deep</a:t>
            </a:r>
            <a:endParaRPr lang="en-US" sz="1600" dirty="0"/>
          </a:p>
        </p:txBody>
      </p:sp>
      <p:sp>
        <p:nvSpPr>
          <p:cNvPr id="9" name="Text 7"/>
          <p:cNvSpPr/>
          <p:nvPr/>
        </p:nvSpPr>
        <p:spPr>
          <a:xfrm>
            <a:off x="4965192" y="2350008"/>
            <a:ext cx="3474720" cy="96012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A detailed 20-point questionnaire. The full picture for a honeymoon, a milestone, a complex multi-stop dream where the details matter.</a:t>
            </a:r>
            <a:endParaRPr lang="en-US" sz="1350" dirty="0"/>
          </a:p>
        </p:txBody>
      </p:sp>
      <p:sp>
        <p:nvSpPr>
          <p:cNvPr id="10" name="Shape 8"/>
          <p:cNvSpPr/>
          <p:nvPr/>
        </p:nvSpPr>
        <p:spPr>
          <a:xfrm>
            <a:off x="502920" y="3703320"/>
            <a:ext cx="8138160" cy="731520"/>
          </a:xfrm>
          <a:prstGeom prst="roundRect">
            <a:avLst>
              <a:gd name="adj" fmla="val 10000"/>
            </a:avLst>
          </a:prstGeom>
          <a:solidFill>
            <a:srgbClr val="0F6E56"/>
          </a:solidFill>
          <a:ln/>
        </p:spPr>
      </p:sp>
      <p:sp>
        <p:nvSpPr>
          <p:cNvPr id="11" name="Text 9"/>
          <p:cNvSpPr/>
          <p:nvPr/>
        </p:nvSpPr>
        <p:spPr>
          <a:xfrm>
            <a:off x="731520" y="370332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You pick the depth, and you match it to the trip and the client. Don't interrogate a weekend, don't wing a honeymoon.</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EXACT QUESTIONS COME NEXT SESSION</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Logistics, </a:t>
            </a:r>
            <a:pPr indent="0" marL="0">
              <a:buNone/>
            </a:pPr>
            <a:r>
              <a:rPr lang="en-US" sz="3000" b="1" dirty="0">
                <a:solidFill>
                  <a:srgbClr val="1D9E75"/>
                </a:solidFill>
                <a:latin typeface="Cambria" pitchFamily="34" charset="0"/>
                <a:ea typeface="Cambria" pitchFamily="34" charset="-122"/>
                <a:cs typeface="Cambria" pitchFamily="34" charset="-120"/>
              </a:rPr>
              <a:t>then the dream.</a:t>
            </a:r>
            <a:endParaRPr lang="en-US" sz="3000" dirty="0"/>
          </a:p>
        </p:txBody>
      </p:sp>
      <p:sp>
        <p:nvSpPr>
          <p:cNvPr id="4" name="Shape 2"/>
          <p:cNvSpPr/>
          <p:nvPr/>
        </p:nvSpPr>
        <p:spPr>
          <a:xfrm>
            <a:off x="502920" y="1691640"/>
            <a:ext cx="3931920" cy="1783080"/>
          </a:xfrm>
          <a:prstGeom prst="roundRect">
            <a:avLst>
              <a:gd name="adj" fmla="val 5128"/>
            </a:avLst>
          </a:prstGeom>
          <a:solidFill>
            <a:srgbClr val="FAECE7"/>
          </a:solidFill>
          <a:ln w="19050">
            <a:solidFill>
              <a:srgbClr val="D85A30"/>
            </a:solidFill>
            <a:prstDash val="solid"/>
          </a:ln>
        </p:spPr>
      </p:sp>
      <p:sp>
        <p:nvSpPr>
          <p:cNvPr id="5" name="Text 3"/>
          <p:cNvSpPr/>
          <p:nvPr/>
        </p:nvSpPr>
        <p:spPr>
          <a:xfrm>
            <a:off x="758952" y="1856232"/>
            <a:ext cx="3474720" cy="457200"/>
          </a:xfrm>
          <a:prstGeom prst="rect">
            <a:avLst/>
          </a:prstGeom>
          <a:noFill/>
          <a:ln/>
        </p:spPr>
        <p:txBody>
          <a:bodyPr wrap="square" rtlCol="0" anchor="ctr">
            <a:normAutofit/>
          </a:bodyPr>
          <a:lstStyle/>
          <a:p>
            <a:pPr indent="0" marL="0">
              <a:buNone/>
            </a:pPr>
            <a:r>
              <a:rPr lang="en-US" sz="1600" b="1" dirty="0">
                <a:solidFill>
                  <a:srgbClr val="993C1D"/>
                </a:solidFill>
                <a:latin typeface="Cambria" pitchFamily="34" charset="0"/>
                <a:ea typeface="Cambria" pitchFamily="34" charset="-122"/>
                <a:cs typeface="Cambria" pitchFamily="34" charset="-120"/>
              </a:rPr>
              <a:t>Logistics (necessary, not enough)</a:t>
            </a:r>
            <a:endParaRPr lang="en-US" sz="1600" dirty="0"/>
          </a:p>
        </p:txBody>
      </p:sp>
      <p:sp>
        <p:nvSpPr>
          <p:cNvPr id="6" name="Text 4"/>
          <p:cNvSpPr/>
          <p:nvPr/>
        </p:nvSpPr>
        <p:spPr>
          <a:xfrm>
            <a:off x="758952" y="2350008"/>
            <a:ext cx="3474720" cy="96012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Where, when, how many, how much. You need these, but anyone can ask them, and they tell you nothing about the dream.</a:t>
            </a:r>
            <a:endParaRPr lang="en-US" sz="1350" dirty="0"/>
          </a:p>
        </p:txBody>
      </p:sp>
      <p:sp>
        <p:nvSpPr>
          <p:cNvPr id="7" name="Shape 5"/>
          <p:cNvSpPr/>
          <p:nvPr/>
        </p:nvSpPr>
        <p:spPr>
          <a:xfrm>
            <a:off x="4709160" y="1691640"/>
            <a:ext cx="3931920" cy="1783080"/>
          </a:xfrm>
          <a:prstGeom prst="roundRect">
            <a:avLst>
              <a:gd name="adj" fmla="val 5128"/>
            </a:avLst>
          </a:prstGeom>
          <a:solidFill>
            <a:srgbClr val="E1F5EE"/>
          </a:solidFill>
          <a:ln w="19050">
            <a:solidFill>
              <a:srgbClr val="5DCAA5"/>
            </a:solidFill>
            <a:prstDash val="solid"/>
          </a:ln>
        </p:spPr>
      </p:sp>
      <p:sp>
        <p:nvSpPr>
          <p:cNvPr id="8" name="Text 6"/>
          <p:cNvSpPr/>
          <p:nvPr/>
        </p:nvSpPr>
        <p:spPr>
          <a:xfrm>
            <a:off x="496519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Dream questions (where the gold is)</a:t>
            </a:r>
            <a:endParaRPr lang="en-US" sz="1600" dirty="0"/>
          </a:p>
        </p:txBody>
      </p:sp>
      <p:sp>
        <p:nvSpPr>
          <p:cNvPr id="9" name="Text 7"/>
          <p:cNvSpPr/>
          <p:nvPr/>
        </p:nvSpPr>
        <p:spPr>
          <a:xfrm>
            <a:off x="4965192" y="2350008"/>
            <a:ext cx="3474720" cy="96012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Open-ended, and all about them. What should this trip feel like? What would make it unforgettable? Listen for the why.</a:t>
            </a:r>
            <a:endParaRPr lang="en-US" sz="1350" dirty="0"/>
          </a:p>
        </p:txBody>
      </p:sp>
      <p:sp>
        <p:nvSpPr>
          <p:cNvPr id="10" name="Shape 8"/>
          <p:cNvSpPr/>
          <p:nvPr/>
        </p:nvSpPr>
        <p:spPr>
          <a:xfrm>
            <a:off x="502920" y="3703320"/>
            <a:ext cx="8138160" cy="731520"/>
          </a:xfrm>
          <a:prstGeom prst="roundRect">
            <a:avLst>
              <a:gd name="adj" fmla="val 10000"/>
            </a:avLst>
          </a:prstGeom>
          <a:solidFill>
            <a:srgbClr val="0F6E56"/>
          </a:solidFill>
          <a:ln/>
        </p:spPr>
      </p:sp>
      <p:sp>
        <p:nvSpPr>
          <p:cNvPr id="11" name="Text 9"/>
          <p:cNvSpPr/>
          <p:nvPr/>
        </p:nvSpPr>
        <p:spPr>
          <a:xfrm>
            <a:off x="731520" y="370332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A good question is open-ended and about them. The exact set, the dream, budget, and timeline, is all of 4.3.</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WHERE TRUST IS ACTUALLY BUILT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Listen, note, </a:t>
            </a:r>
            <a:pPr indent="0" marL="0">
              <a:buNone/>
            </a:pPr>
            <a:r>
              <a:rPr lang="en-US" sz="3000" b="1" dirty="0">
                <a:solidFill>
                  <a:srgbClr val="1D9E75"/>
                </a:solidFill>
                <a:latin typeface="Cambria" pitchFamily="34" charset="0"/>
                <a:ea typeface="Cambria" pitchFamily="34" charset="-122"/>
                <a:cs typeface="Cambria" pitchFamily="34" charset="-120"/>
              </a:rPr>
              <a:t>reflect back.</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Asking is only half of it. The other half is what you do with the answers. Talk less than they do, and write down what they say, their words, not your summary. Then reflect it back: so what I am hearing is, you want the kids exhausted and happy, and one quiet dinner just for the two of you. When a client hears their own dream said back to them clearly, they feel understood in a way almost nobody makes them feel, and that feeling is what earns the booking. Then capture it all into your system, your Manifest in Tern, so not one detail leaks before you build the proposal.</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Reflecting their dream back is what makes them feel understood. Capture every word in Tern so nothing leaks.</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ASK AT YOUR DEPTH · DRAW OUT THE DREAM · REFLECT IT BACK</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The discovery conversation.</a:t>
            </a:r>
            <a:endParaRPr lang="en-US" sz="2400" dirty="0"/>
          </a:p>
        </p:txBody>
      </p:sp>
      <p:pic>
        <p:nvPicPr>
          <p:cNvPr id="4" name="Image 0" descr="/Users/robertearl/Documents/Marketing Journeys/production/assets/mj-4.2-discovery.png">    </p:cNvPr>
          <p:cNvPicPr>
            <a:picLocks noChangeAspect="1"/>
          </p:cNvPicPr>
          <p:nvPr/>
        </p:nvPicPr>
        <p:blipFill>
          <a:blip r:embed="rId1"/>
          <a:stretch>
            <a:fillRect/>
          </a:stretch>
        </p:blipFill>
        <p:spPr>
          <a:xfrm>
            <a:off x="228600" y="1234440"/>
            <a:ext cx="8686800" cy="393192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More than copy. </a:t>
            </a:r>
            <a:pPr indent="0" marL="0">
              <a:buNone/>
            </a:pPr>
            <a:r>
              <a:rPr lang="en-US" sz="2400" b="1" dirty="0">
                <a:solidFill>
                  <a:srgbClr val="1D9E75"/>
                </a:solidFill>
                <a:latin typeface="Cambria" pitchFamily="34" charset="0"/>
                <a:ea typeface="Cambria" pitchFamily="34" charset="-122"/>
                <a:cs typeface="Cambria" pitchFamily="34" charset="-120"/>
              </a:rPr>
              <a:t>Your discovery partner.</a:t>
            </a:r>
            <a:endParaRPr lang="en-US" sz="24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BUILD</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Your questionnaire</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drafts a discovery sheet tailored to your niche, at the depth you choose.</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BRIEF</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Answers to a brief</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Paste their raw answers; it turns them into a clean, organized trip brief.</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SURFACE</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follow-ups</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suggests the one or two deeper questions worth asking this client next.</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4.2 — Discovery</dc:title>
  <dc:subject>PptxGenJS Presentation</dc:subject>
  <dc:creator>Marketing Journeys</dc:creator>
  <cp:lastModifiedBy>Marketing Journeys</cp:lastModifiedBy>
  <cp:revision>1</cp:revision>
  <dcterms:created xsi:type="dcterms:W3CDTF">2026-06-13T17:01:17Z</dcterms:created>
  <dcterms:modified xsi:type="dcterms:W3CDTF">2026-06-13T17:01:17Z</dcterms:modified>
</cp:coreProperties>
</file>