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 · CAPTURE</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3.9</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Get Found </a:t>
            </a:r>
            <a:pPr indent="0" marL="0">
              <a:buNone/>
            </a:pPr>
            <a:r>
              <a:rPr lang="en-US" sz="4200" b="1" dirty="0">
                <a:solidFill>
                  <a:srgbClr val="9FE1CB"/>
                </a:solidFill>
                <a:latin typeface="Cambria" pitchFamily="34" charset="0"/>
                <a:ea typeface="Cambria" pitchFamily="34" charset="-122"/>
                <a:cs typeface="Cambria" pitchFamily="34" charset="-120"/>
              </a:rPr>
              <a:t>/ Search</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When my person searches, do they find me, or someone else?</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PUT YOUR SECOND MATE TO WORK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More than copy. </a:t>
            </a:r>
            <a:pPr indent="0" marL="0">
              <a:buNone/>
            </a:pPr>
            <a:r>
              <a:rPr lang="en-US" sz="2400" b="1" dirty="0">
                <a:solidFill>
                  <a:srgbClr val="1D9E75"/>
                </a:solidFill>
                <a:latin typeface="Cambria" pitchFamily="34" charset="0"/>
                <a:ea typeface="Cambria" pitchFamily="34" charset="-122"/>
                <a:cs typeface="Cambria" pitchFamily="34" charset="-120"/>
              </a:rPr>
              <a:t>Your search assistant.</a:t>
            </a:r>
            <a:endParaRPr lang="en-US" sz="2400" dirty="0"/>
          </a:p>
        </p:txBody>
      </p:sp>
      <p:sp>
        <p:nvSpPr>
          <p:cNvPr id="4" name="Shape 2"/>
          <p:cNvSpPr/>
          <p:nvPr/>
        </p:nvSpPr>
        <p:spPr>
          <a:xfrm>
            <a:off x="502920" y="1783080"/>
            <a:ext cx="2578608" cy="1691640"/>
          </a:xfrm>
          <a:prstGeom prst="roundRect">
            <a:avLst>
              <a:gd name="adj" fmla="val 5405"/>
            </a:avLst>
          </a:prstGeom>
          <a:solidFill>
            <a:srgbClr val="E1F5EE"/>
          </a:solidFill>
          <a:ln w="19050">
            <a:solidFill>
              <a:srgbClr val="5DCAA5"/>
            </a:solidFill>
            <a:prstDash val="solid"/>
          </a:ln>
        </p:spPr>
      </p:sp>
      <p:sp>
        <p:nvSpPr>
          <p:cNvPr id="5" name="Text 3"/>
          <p:cNvSpPr/>
          <p:nvPr/>
        </p:nvSpPr>
        <p:spPr>
          <a:xfrm>
            <a:off x="685800"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KEYWORDS</a:t>
            </a:r>
            <a:endParaRPr lang="en-US" sz="950" dirty="0"/>
          </a:p>
        </p:txBody>
      </p:sp>
      <p:sp>
        <p:nvSpPr>
          <p:cNvPr id="6" name="Text 4"/>
          <p:cNvSpPr/>
          <p:nvPr/>
        </p:nvSpPr>
        <p:spPr>
          <a:xfrm>
            <a:off x="685800"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What they search</a:t>
            </a:r>
            <a:endParaRPr lang="en-US" sz="1500" dirty="0"/>
          </a:p>
        </p:txBody>
      </p:sp>
      <p:sp>
        <p:nvSpPr>
          <p:cNvPr id="7" name="Text 5"/>
          <p:cNvSpPr/>
          <p:nvPr/>
        </p:nvSpPr>
        <p:spPr>
          <a:xfrm>
            <a:off x="685800"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researches the exact phrases your people type when they're ready.</a:t>
            </a:r>
            <a:endParaRPr lang="en-US" sz="1150" dirty="0"/>
          </a:p>
        </p:txBody>
      </p:sp>
      <p:sp>
        <p:nvSpPr>
          <p:cNvPr id="8" name="Shape 6"/>
          <p:cNvSpPr/>
          <p:nvPr/>
        </p:nvSpPr>
        <p:spPr>
          <a:xfrm>
            <a:off x="3264408" y="1783080"/>
            <a:ext cx="2578608" cy="1691640"/>
          </a:xfrm>
          <a:prstGeom prst="roundRect">
            <a:avLst>
              <a:gd name="adj" fmla="val 5405"/>
            </a:avLst>
          </a:prstGeom>
          <a:solidFill>
            <a:srgbClr val="E1F5EE"/>
          </a:solidFill>
          <a:ln w="19050">
            <a:solidFill>
              <a:srgbClr val="5DCAA5"/>
            </a:solidFill>
            <a:prstDash val="solid"/>
          </a:ln>
        </p:spPr>
      </p:sp>
      <p:sp>
        <p:nvSpPr>
          <p:cNvPr id="9" name="Text 7"/>
          <p:cNvSpPr/>
          <p:nvPr/>
        </p:nvSpPr>
        <p:spPr>
          <a:xfrm>
            <a:off x="3447288"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PROFILE</a:t>
            </a:r>
            <a:endParaRPr lang="en-US" sz="950" dirty="0"/>
          </a:p>
        </p:txBody>
      </p:sp>
      <p:sp>
        <p:nvSpPr>
          <p:cNvPr id="10" name="Text 8"/>
          <p:cNvSpPr/>
          <p:nvPr/>
        </p:nvSpPr>
        <p:spPr>
          <a:xfrm>
            <a:off x="3447288"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Profiles + listings</a:t>
            </a:r>
            <a:endParaRPr lang="en-US" sz="1500" dirty="0"/>
          </a:p>
        </p:txBody>
      </p:sp>
      <p:sp>
        <p:nvSpPr>
          <p:cNvPr id="11" name="Text 9"/>
          <p:cNvSpPr/>
          <p:nvPr/>
        </p:nvSpPr>
        <p:spPr>
          <a:xfrm>
            <a:off x="3447288"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writes your Google Business Profile and directory copy.</a:t>
            </a:r>
            <a:endParaRPr lang="en-US" sz="1150" dirty="0"/>
          </a:p>
        </p:txBody>
      </p:sp>
      <p:sp>
        <p:nvSpPr>
          <p:cNvPr id="12" name="Shape 10"/>
          <p:cNvSpPr/>
          <p:nvPr/>
        </p:nvSpPr>
        <p:spPr>
          <a:xfrm>
            <a:off x="6025896" y="1783080"/>
            <a:ext cx="2578608" cy="1691640"/>
          </a:xfrm>
          <a:prstGeom prst="roundRect">
            <a:avLst>
              <a:gd name="adj" fmla="val 5405"/>
            </a:avLst>
          </a:prstGeom>
          <a:solidFill>
            <a:srgbClr val="E1F5EE"/>
          </a:solidFill>
          <a:ln w="19050">
            <a:solidFill>
              <a:srgbClr val="5DCAA5"/>
            </a:solidFill>
            <a:prstDash val="solid"/>
          </a:ln>
        </p:spPr>
      </p:sp>
      <p:sp>
        <p:nvSpPr>
          <p:cNvPr id="13" name="Text 11"/>
          <p:cNvSpPr/>
          <p:nvPr/>
        </p:nvSpPr>
        <p:spPr>
          <a:xfrm>
            <a:off x="6208776" y="192938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BE THE ANSWER</a:t>
            </a:r>
            <a:endParaRPr lang="en-US" sz="950" dirty="0"/>
          </a:p>
        </p:txBody>
      </p:sp>
      <p:sp>
        <p:nvSpPr>
          <p:cNvPr id="14" name="Text 12"/>
          <p:cNvSpPr/>
          <p:nvPr/>
        </p:nvSpPr>
        <p:spPr>
          <a:xfrm>
            <a:off x="6208776" y="220370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SEO + AEO content</a:t>
            </a:r>
            <a:endParaRPr lang="en-US" sz="1500" dirty="0"/>
          </a:p>
        </p:txBody>
      </p:sp>
      <p:sp>
        <p:nvSpPr>
          <p:cNvPr id="15" name="Text 13"/>
          <p:cNvSpPr/>
          <p:nvPr/>
        </p:nvSpPr>
        <p:spPr>
          <a:xfrm>
            <a:off x="6208776" y="2862072"/>
            <a:ext cx="2240280" cy="5029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It drafts clear, helpful pages built to be found, and to be the answer.</a:t>
            </a:r>
            <a:endParaRPr lang="en-US" sz="1150" dirty="0"/>
          </a:p>
        </p:txBody>
      </p:sp>
      <p:sp>
        <p:nvSpPr>
          <p:cNvPr id="16" name="Shape 14"/>
          <p:cNvSpPr/>
          <p:nvPr/>
        </p:nvSpPr>
        <p:spPr>
          <a:xfrm>
            <a:off x="502920" y="3703320"/>
            <a:ext cx="8138160" cy="640080"/>
          </a:xfrm>
          <a:prstGeom prst="roundRect">
            <a:avLst>
              <a:gd name="adj" fmla="val 11429"/>
            </a:avLst>
          </a:prstGeom>
          <a:solidFill>
            <a:srgbClr val="0F6E56"/>
          </a:solidFill>
          <a:ln/>
        </p:spPr>
      </p:sp>
      <p:sp>
        <p:nvSpPr>
          <p:cNvPr id="17" name="Text 15"/>
          <p:cNvSpPr/>
          <p:nvPr/>
        </p:nvSpPr>
        <p:spPr>
          <a:xfrm>
            <a:off x="731520" y="3703320"/>
            <a:ext cx="7680960" cy="640080"/>
          </a:xfrm>
          <a:prstGeom prst="rect">
            <a:avLst/>
          </a:prstGeom>
          <a:noFill/>
          <a:ln/>
        </p:spPr>
        <p:txBody>
          <a:bodyPr wrap="square" rtlCol="0" anchor="ctr">
            <a:normAutofit/>
          </a:bodyPr>
          <a:lstStyle/>
          <a:p>
            <a:pPr algn="ctr" indent="0" marL="0">
              <a:buNone/>
            </a:pPr>
            <a:r>
              <a:rPr lang="en-US" sz="1400" b="1" dirty="0">
                <a:solidFill>
                  <a:srgbClr val="FFFFFF"/>
                </a:solidFill>
                <a:latin typeface="Cambria" pitchFamily="34" charset="0"/>
                <a:ea typeface="Cambria" pitchFamily="34" charset="-122"/>
                <a:cs typeface="Cambria" pitchFamily="34" charset="-120"/>
              </a:rPr>
              <a:t>Copy-paste example prompts are in the library: How to Prompt Your Second Mate.</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keywords, </a:t>
            </a:r>
            <a:pPr indent="0" marL="0">
              <a:buNone/>
            </a:pPr>
            <a:r>
              <a:rPr lang="en-US" sz="3000" b="1" dirty="0">
                <a:solidFill>
                  <a:srgbClr val="1D9E75"/>
                </a:solidFill>
                <a:latin typeface="Cambria" pitchFamily="34" charset="0"/>
                <a:ea typeface="Cambria" pitchFamily="34" charset="-122"/>
                <a:cs typeface="Cambria" pitchFamily="34" charset="-120"/>
              </a:rPr>
              <a:t>one profile.</a:t>
            </a:r>
            <a:endParaRPr lang="en-US" sz="3000" dirty="0"/>
          </a:p>
        </p:txBody>
      </p:sp>
      <p:sp>
        <p:nvSpPr>
          <p:cNvPr id="4" name="Shape 2"/>
          <p:cNvSpPr/>
          <p:nvPr/>
        </p:nvSpPr>
        <p:spPr>
          <a:xfrm>
            <a:off x="502920" y="1828800"/>
            <a:ext cx="502920" cy="502920"/>
          </a:xfrm>
          <a:prstGeom prst="ellipse">
            <a:avLst/>
          </a:prstGeom>
          <a:solidFill>
            <a:srgbClr val="D85A30"/>
          </a:solidFill>
          <a:ln/>
        </p:spPr>
      </p:sp>
      <p:sp>
        <p:nvSpPr>
          <p:cNvPr id="5" name="Text 3"/>
          <p:cNvSpPr/>
          <p:nvPr/>
        </p:nvSpPr>
        <p:spPr>
          <a:xfrm>
            <a:off x="502920" y="18288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7830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Three keywords</a:t>
            </a:r>
            <a:endParaRPr lang="en-US" sz="1600" dirty="0"/>
          </a:p>
        </p:txBody>
      </p:sp>
      <p:sp>
        <p:nvSpPr>
          <p:cNvPr id="7" name="Text 5"/>
          <p:cNvSpPr/>
          <p:nvPr/>
        </p:nvSpPr>
        <p:spPr>
          <a:xfrm>
            <a:off x="4114800" y="17830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Write the three phrases your people actually type when they're ready. (The Your Search Plan worksheet.)</a:t>
            </a:r>
            <a:endParaRPr lang="en-US" sz="1250" dirty="0"/>
          </a:p>
        </p:txBody>
      </p:sp>
      <p:sp>
        <p:nvSpPr>
          <p:cNvPr id="8" name="Shape 6"/>
          <p:cNvSpPr/>
          <p:nvPr/>
        </p:nvSpPr>
        <p:spPr>
          <a:xfrm>
            <a:off x="502920" y="2743200"/>
            <a:ext cx="502920" cy="502920"/>
          </a:xfrm>
          <a:prstGeom prst="ellipse">
            <a:avLst/>
          </a:prstGeom>
          <a:solidFill>
            <a:srgbClr val="D85A30"/>
          </a:solidFill>
          <a:ln/>
        </p:spPr>
      </p:sp>
      <p:sp>
        <p:nvSpPr>
          <p:cNvPr id="9" name="Text 7"/>
          <p:cNvSpPr/>
          <p:nvPr/>
        </p:nvSpPr>
        <p:spPr>
          <a:xfrm>
            <a:off x="502920" y="27432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6974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Your Google Business Profile</a:t>
            </a:r>
            <a:endParaRPr lang="en-US" sz="1600" dirty="0"/>
          </a:p>
        </p:txBody>
      </p:sp>
      <p:sp>
        <p:nvSpPr>
          <p:cNvPr id="11" name="Text 9"/>
          <p:cNvSpPr/>
          <p:nvPr/>
        </p:nvSpPr>
        <p:spPr>
          <a:xfrm>
            <a:off x="4114800" y="26974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Claim and fully fill out your profile, the highest-return hour you'll spend.</a:t>
            </a:r>
            <a:endParaRPr lang="en-US" sz="1250" dirty="0"/>
          </a:p>
        </p:txBody>
      </p:sp>
      <p:sp>
        <p:nvSpPr>
          <p:cNvPr id="12" name="Shape 10"/>
          <p:cNvSpPr/>
          <p:nvPr/>
        </p:nvSpPr>
        <p:spPr>
          <a:xfrm>
            <a:off x="502920" y="3657600"/>
            <a:ext cx="502920" cy="502920"/>
          </a:xfrm>
          <a:prstGeom prst="ellipse">
            <a:avLst/>
          </a:prstGeom>
          <a:solidFill>
            <a:srgbClr val="D85A30"/>
          </a:solidFill>
          <a:ln/>
        </p:spPr>
      </p:sp>
      <p:sp>
        <p:nvSpPr>
          <p:cNvPr id="13" name="Text 11"/>
          <p:cNvSpPr/>
          <p:nvPr/>
        </p:nvSpPr>
        <p:spPr>
          <a:xfrm>
            <a:off x="502920" y="365760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4" name="Text 12"/>
          <p:cNvSpPr/>
          <p:nvPr/>
        </p:nvSpPr>
        <p:spPr>
          <a:xfrm>
            <a:off x="1234440" y="361188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Capture the searcher</a:t>
            </a:r>
            <a:endParaRPr lang="en-US" sz="1600" dirty="0"/>
          </a:p>
        </p:txBody>
      </p:sp>
      <p:sp>
        <p:nvSpPr>
          <p:cNvPr id="15" name="Text 13"/>
          <p:cNvSpPr/>
          <p:nvPr/>
        </p:nvSpPr>
        <p:spPr>
          <a:xfrm>
            <a:off x="4114800" y="361188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Make sure every page offers the magnet and a way onto your list.</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50292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WANT A HAND WITH THIS PART?</a:t>
            </a:r>
            <a:endParaRPr lang="en-US" sz="1100" dirty="0"/>
          </a:p>
        </p:txBody>
      </p:sp>
      <p:sp>
        <p:nvSpPr>
          <p:cNvPr id="3" name="Text 1"/>
          <p:cNvSpPr/>
          <p:nvPr/>
        </p:nvSpPr>
        <p:spPr>
          <a:xfrm>
            <a:off x="502920" y="82296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Three ways to </a:t>
            </a:r>
            <a:pPr indent="0" marL="0">
              <a:buNone/>
            </a:pPr>
            <a:r>
              <a:rPr lang="en-US" sz="3000" b="1" dirty="0">
                <a:solidFill>
                  <a:srgbClr val="1D9E75"/>
                </a:solidFill>
                <a:latin typeface="Cambria" pitchFamily="34" charset="0"/>
                <a:ea typeface="Cambria" pitchFamily="34" charset="-122"/>
                <a:cs typeface="Cambria" pitchFamily="34" charset="-120"/>
              </a:rPr>
              <a:t>get unstuck.</a:t>
            </a:r>
            <a:endParaRPr lang="en-US" sz="3000" dirty="0"/>
          </a:p>
        </p:txBody>
      </p:sp>
      <p:sp>
        <p:nvSpPr>
          <p:cNvPr id="4" name="Shape 2"/>
          <p:cNvSpPr/>
          <p:nvPr/>
        </p:nvSpPr>
        <p:spPr>
          <a:xfrm>
            <a:off x="502920" y="1874520"/>
            <a:ext cx="2578608" cy="2377440"/>
          </a:xfrm>
          <a:prstGeom prst="roundRect">
            <a:avLst>
              <a:gd name="adj" fmla="val 3846"/>
            </a:avLst>
          </a:prstGeom>
          <a:solidFill>
            <a:srgbClr val="E1F5EE"/>
          </a:solidFill>
          <a:ln w="19050">
            <a:solidFill>
              <a:srgbClr val="5DCAA5"/>
            </a:solidFill>
            <a:prstDash val="solid"/>
          </a:ln>
        </p:spPr>
      </p:sp>
      <p:sp>
        <p:nvSpPr>
          <p:cNvPr id="5" name="Text 3"/>
          <p:cNvSpPr/>
          <p:nvPr/>
        </p:nvSpPr>
        <p:spPr>
          <a:xfrm>
            <a:off x="685800"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GROUP</a:t>
            </a:r>
            <a:endParaRPr lang="en-US" sz="950" dirty="0"/>
          </a:p>
        </p:txBody>
      </p:sp>
      <p:sp>
        <p:nvSpPr>
          <p:cNvPr id="6" name="Text 4"/>
          <p:cNvSpPr/>
          <p:nvPr/>
        </p:nvSpPr>
        <p:spPr>
          <a:xfrm>
            <a:off x="685800"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Professor Hours</a:t>
            </a:r>
            <a:endParaRPr lang="en-US" sz="1500" dirty="0"/>
          </a:p>
        </p:txBody>
      </p:sp>
      <p:sp>
        <p:nvSpPr>
          <p:cNvPr id="7" name="Text 5"/>
          <p:cNvSpPr/>
          <p:nvPr/>
        </p:nvSpPr>
        <p:spPr>
          <a:xfrm>
            <a:off x="685800"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Bring your specific question to office hours and ask it live.</a:t>
            </a:r>
            <a:endParaRPr lang="en-US" sz="1150" dirty="0"/>
          </a:p>
        </p:txBody>
      </p:sp>
      <p:sp>
        <p:nvSpPr>
          <p:cNvPr id="8" name="Shape 6"/>
          <p:cNvSpPr/>
          <p:nvPr/>
        </p:nvSpPr>
        <p:spPr>
          <a:xfrm>
            <a:off x="3264408" y="1874520"/>
            <a:ext cx="2578608" cy="2377440"/>
          </a:xfrm>
          <a:prstGeom prst="roundRect">
            <a:avLst>
              <a:gd name="adj" fmla="val 3846"/>
            </a:avLst>
          </a:prstGeom>
          <a:solidFill>
            <a:srgbClr val="E1F5EE"/>
          </a:solidFill>
          <a:ln w="19050">
            <a:solidFill>
              <a:srgbClr val="5DCAA5"/>
            </a:solidFill>
            <a:prstDash val="solid"/>
          </a:ln>
        </p:spPr>
      </p:sp>
      <p:sp>
        <p:nvSpPr>
          <p:cNvPr id="9" name="Text 7"/>
          <p:cNvSpPr/>
          <p:nvPr/>
        </p:nvSpPr>
        <p:spPr>
          <a:xfrm>
            <a:off x="3447288"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ONE-ON-ONE</a:t>
            </a:r>
            <a:endParaRPr lang="en-US" sz="950" dirty="0"/>
          </a:p>
        </p:txBody>
      </p:sp>
      <p:sp>
        <p:nvSpPr>
          <p:cNvPr id="10" name="Text 8"/>
          <p:cNvSpPr/>
          <p:nvPr/>
        </p:nvSpPr>
        <p:spPr>
          <a:xfrm>
            <a:off x="3447288"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Book a 1:1</a:t>
            </a:r>
            <a:endParaRPr lang="en-US" sz="1500" dirty="0"/>
          </a:p>
        </p:txBody>
      </p:sp>
      <p:sp>
        <p:nvSpPr>
          <p:cNvPr id="11" name="Text 9"/>
          <p:cNvSpPr/>
          <p:nvPr/>
        </p:nvSpPr>
        <p:spPr>
          <a:xfrm>
            <a:off x="3447288"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work on yours, screen to screen, until it's done right.</a:t>
            </a:r>
            <a:endParaRPr lang="en-US" sz="1150" dirty="0"/>
          </a:p>
        </p:txBody>
      </p:sp>
      <p:sp>
        <p:nvSpPr>
          <p:cNvPr id="12" name="Shape 10"/>
          <p:cNvSpPr/>
          <p:nvPr/>
        </p:nvSpPr>
        <p:spPr>
          <a:xfrm>
            <a:off x="6025896" y="1874520"/>
            <a:ext cx="2578608" cy="2377440"/>
          </a:xfrm>
          <a:prstGeom prst="roundRect">
            <a:avLst>
              <a:gd name="adj" fmla="val 3846"/>
            </a:avLst>
          </a:prstGeom>
          <a:solidFill>
            <a:srgbClr val="E1F5EE"/>
          </a:solidFill>
          <a:ln w="19050">
            <a:solidFill>
              <a:srgbClr val="5DCAA5"/>
            </a:solidFill>
            <a:prstDash val="solid"/>
          </a:ln>
        </p:spPr>
      </p:sp>
      <p:sp>
        <p:nvSpPr>
          <p:cNvPr id="13" name="Text 11"/>
          <p:cNvSpPr/>
          <p:nvPr/>
        </p:nvSpPr>
        <p:spPr>
          <a:xfrm>
            <a:off x="6208776" y="202082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DONE WITH / FOR YOU</a:t>
            </a:r>
            <a:endParaRPr lang="en-US" sz="950" dirty="0"/>
          </a:p>
        </p:txBody>
      </p:sp>
      <p:sp>
        <p:nvSpPr>
          <p:cNvPr id="14" name="Text 12"/>
          <p:cNvSpPr/>
          <p:nvPr/>
        </p:nvSpPr>
        <p:spPr>
          <a:xfrm>
            <a:off x="6208776" y="229514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Hire us</a:t>
            </a:r>
            <a:endParaRPr lang="en-US" sz="1500" dirty="0"/>
          </a:p>
        </p:txBody>
      </p:sp>
      <p:sp>
        <p:nvSpPr>
          <p:cNvPr id="15" name="Text 13"/>
          <p:cNvSpPr/>
          <p:nvPr/>
        </p:nvSpPr>
        <p:spPr>
          <a:xfrm>
            <a:off x="6208776" y="2953512"/>
            <a:ext cx="2240280" cy="118872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Consultant or coach. We build it with you, or we build it for you.</a:t>
            </a:r>
            <a:endParaRPr lang="en-US" sz="11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BUILT WITH YOU, NOT TAUGHT AT YOU</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3000" b="1" dirty="0">
                <a:solidFill>
                  <a:srgbClr val="FFFFFF"/>
                </a:solidFill>
                <a:latin typeface="Cambria" pitchFamily="34" charset="0"/>
                <a:ea typeface="Cambria" pitchFamily="34" charset="-122"/>
                <a:cs typeface="Cambria" pitchFamily="34" charset="-120"/>
              </a:rPr>
              <a:t>Be found by the people
</a:t>
            </a:r>
            <a:endParaRPr lang="en-US" sz="3000" dirty="0"/>
          </a:p>
          <a:p>
            <a:pPr indent="0" marL="0">
              <a:lnSpc>
                <a:spcPct val="106000"/>
              </a:lnSpc>
              <a:buNone/>
            </a:pPr>
            <a:r>
              <a:rPr lang="en-US" sz="3000" b="1" dirty="0">
                <a:solidFill>
                  <a:srgbClr val="9FE1CB"/>
                </a:solidFill>
                <a:latin typeface="Cambria" pitchFamily="34" charset="0"/>
                <a:ea typeface="Cambria" pitchFamily="34" charset="-122"/>
                <a:cs typeface="Cambria" pitchFamily="34" charset="-120"/>
              </a:rPr>
              <a:t>already looking.</a:t>
            </a:r>
            <a:endParaRPr lang="en-US" sz="30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list three keywords and claim your profile today. Turning your whole presence into something that gets found, and passes the look-you-up test, is the work we do together. The warmest leads are the ones already searching.</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Next → 3.10  Paid: paying to reach the right people.</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the three keywords your people search.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WARMEST INTENT THERE IS</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000" b="1" dirty="0">
                <a:solidFill>
                  <a:srgbClr val="FFFFFF"/>
                </a:solidFill>
                <a:latin typeface="Cambria" pitchFamily="34" charset="0"/>
                <a:ea typeface="Cambria" pitchFamily="34" charset="-122"/>
                <a:cs typeface="Cambria" pitchFamily="34" charset="-120"/>
              </a:rPr>
              <a:t>People already
</a:t>
            </a:r>
            <a:endParaRPr lang="en-US" sz="3000" dirty="0"/>
          </a:p>
          <a:p>
            <a:pPr indent="0" marL="0">
              <a:lnSpc>
                <a:spcPct val="108000"/>
              </a:lnSpc>
              <a:buNone/>
            </a:pPr>
            <a:r>
              <a:rPr lang="en-US" sz="3000" b="1" dirty="0">
                <a:solidFill>
                  <a:srgbClr val="9FE1CB"/>
                </a:solidFill>
                <a:latin typeface="Cambria" pitchFamily="34" charset="0"/>
                <a:ea typeface="Cambria" pitchFamily="34" charset="-122"/>
                <a:cs typeface="Cambria" pitchFamily="34" charset="-120"/>
              </a:rPr>
              <a:t>looking for you.</a:t>
            </a:r>
            <a:endParaRPr lang="en-US" sz="30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Every other route, you reached out to them. Here they reach out, because they're already searching, right now, for exactly what you do. The only question is whether they find you, or someone else.</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HEADWIND HERE IS THE VANITY TRAP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SEO, </a:t>
            </a:r>
            <a:pPr indent="0" marL="0">
              <a:buNone/>
            </a:pPr>
            <a:r>
              <a:rPr lang="en-US" sz="3000" b="1" dirty="0">
                <a:solidFill>
                  <a:srgbClr val="1D9E75"/>
                </a:solidFill>
                <a:latin typeface="Cambria" pitchFamily="34" charset="0"/>
                <a:ea typeface="Cambria" pitchFamily="34" charset="-122"/>
                <a:cs typeface="Cambria" pitchFamily="34" charset="-120"/>
              </a:rPr>
              <a:t>in plain language.</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Forget the jargon. SEO is just this: figure out the exact words your people type when they're looking, and make sure your site says those words clearly. Someone types best honeymoon advisor in Austin, or family trip to Italy with kids. Those phrases are gold, because the person typing them is ready. The Vanity Trap chases a thousand followers who'll never book; one searcher with intent is worth more than all of them.</a:t>
            </a:r>
            <a:endParaRPr lang="en-US" sz="1550" dirty="0"/>
          </a:p>
        </p:txBody>
      </p:sp>
      <p:sp>
        <p:nvSpPr>
          <p:cNvPr id="5" name="Shape 3"/>
          <p:cNvSpPr/>
          <p:nvPr/>
        </p:nvSpPr>
        <p:spPr>
          <a:xfrm>
            <a:off x="502920" y="3611880"/>
            <a:ext cx="8138160" cy="731520"/>
          </a:xfrm>
          <a:prstGeom prst="roundRect">
            <a:avLst>
              <a:gd name="adj" fmla="val 10000"/>
            </a:avLst>
          </a:prstGeom>
          <a:solidFill>
            <a:srgbClr val="FAECE7"/>
          </a:solidFill>
          <a:ln w="19050">
            <a:solidFill>
              <a:srgbClr val="D85A30"/>
            </a:solidFill>
            <a:prstDash val="solid"/>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993C1D"/>
                </a:solidFill>
                <a:latin typeface="Cambria" pitchFamily="34" charset="0"/>
                <a:ea typeface="Cambria" pitchFamily="34" charset="-122"/>
                <a:cs typeface="Cambria" pitchFamily="34" charset="-120"/>
              </a:rPr>
              <a:t>A thousand idle followers can't beat one person searching for exactly what you do tonight.</a:t>
            </a:r>
            <a:endParaRPr lang="en-US" sz="15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FOUNDATION, ESPECIALLY LOCAL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Google Business Profile </a:t>
            </a:r>
            <a:pPr indent="0" marL="0">
              <a:buNone/>
            </a:pPr>
            <a:r>
              <a:rPr lang="en-US" sz="2600" b="1" dirty="0">
                <a:solidFill>
                  <a:srgbClr val="1D9E75"/>
                </a:solidFill>
                <a:latin typeface="Cambria" pitchFamily="34" charset="0"/>
                <a:ea typeface="Cambria" pitchFamily="34" charset="-122"/>
                <a:cs typeface="Cambria" pitchFamily="34" charset="-120"/>
              </a:rPr>
              <a:t>and directories.</a:t>
            </a:r>
            <a:endParaRPr lang="en-US" sz="2600" dirty="0"/>
          </a:p>
        </p:txBody>
      </p:sp>
      <p:sp>
        <p:nvSpPr>
          <p:cNvPr id="4" name="Text 2"/>
          <p:cNvSpPr/>
          <p:nvPr/>
        </p:nvSpPr>
        <p:spPr>
          <a:xfrm>
            <a:off x="502920" y="1691640"/>
            <a:ext cx="8138160" cy="169164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The single highest-return thing most advisors never do: set up your Google Business Profile. It's free, and it's what shows up when someone searches your name or your service nearby, with your reviews, your link, your details. Then get listed in the directories that matter for travel and your niche. These are the listings that make you look real and findable the moment someone looks. Claim them, fill them out completely, keep them current.</a:t>
            </a:r>
            <a:endParaRPr lang="en-US" sz="1550" dirty="0"/>
          </a:p>
        </p:txBody>
      </p:sp>
      <p:sp>
        <p:nvSpPr>
          <p:cNvPr id="5" name="Shape 3"/>
          <p:cNvSpPr/>
          <p:nvPr/>
        </p:nvSpPr>
        <p:spPr>
          <a:xfrm>
            <a:off x="502920" y="3611880"/>
            <a:ext cx="8138160" cy="685800"/>
          </a:xfrm>
          <a:prstGeom prst="roundRect">
            <a:avLst>
              <a:gd name="adj" fmla="val 10667"/>
            </a:avLst>
          </a:prstGeom>
          <a:solidFill>
            <a:srgbClr val="E1F5EE"/>
          </a:solidFill>
          <a:ln/>
        </p:spPr>
      </p:sp>
      <p:sp>
        <p:nvSpPr>
          <p:cNvPr id="6" name="Text 4"/>
          <p:cNvSpPr/>
          <p:nvPr/>
        </p:nvSpPr>
        <p:spPr>
          <a:xfrm>
            <a:off x="731520" y="3611880"/>
            <a:ext cx="7680960" cy="685800"/>
          </a:xfrm>
          <a:prstGeom prst="rect">
            <a:avLst/>
          </a:prstGeom>
          <a:noFill/>
          <a:ln/>
        </p:spPr>
        <p:txBody>
          <a:bodyPr wrap="square" rtlCol="0" anchor="ctr">
            <a:normAutofit/>
          </a:bodyPr>
          <a:lstStyle/>
          <a:p>
            <a:pPr algn="ctr" indent="0" marL="0">
              <a:buNone/>
            </a:pPr>
            <a:r>
              <a:rPr lang="en-US" sz="1450" b="1" dirty="0">
                <a:solidFill>
                  <a:srgbClr val="0F6E56"/>
                </a:solidFill>
                <a:latin typeface="Cambria" pitchFamily="34" charset="0"/>
                <a:ea typeface="Cambria" pitchFamily="34" charset="-122"/>
                <a:cs typeface="Cambria" pitchFamily="34" charset="-120"/>
              </a:rPr>
              <a:t>Step-by-step setup for your Google Business Profile lives in the Specialty Library.</a:t>
            </a:r>
            <a:endParaRPr lang="en-US" sz="14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TWO SEARCH ENGINES IN DISGUISE</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2600" b="1" dirty="0">
                <a:solidFill>
                  <a:srgbClr val="1C2733"/>
                </a:solidFill>
                <a:latin typeface="Cambria" pitchFamily="34" charset="0"/>
                <a:ea typeface="Cambria" pitchFamily="34" charset="-122"/>
                <a:cs typeface="Cambria" pitchFamily="34" charset="-120"/>
              </a:rPr>
              <a:t>Pinterest and YouTube </a:t>
            </a:r>
            <a:pPr indent="0" marL="0">
              <a:buNone/>
            </a:pPr>
            <a:r>
              <a:rPr lang="en-US" sz="2600" b="1" dirty="0">
                <a:solidFill>
                  <a:srgbClr val="1D9E75"/>
                </a:solidFill>
                <a:latin typeface="Cambria" pitchFamily="34" charset="0"/>
                <a:ea typeface="Cambria" pitchFamily="34" charset="-122"/>
                <a:cs typeface="Cambria" pitchFamily="34" charset="-120"/>
              </a:rPr>
              <a:t>are search, too.</a:t>
            </a:r>
            <a:endParaRPr lang="en-US" sz="26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Remember from 3.4: Pinterest isn't really social, it's a search engine. And so is YouTube, in fact YouTube is the second most used search engine in the world, right behind Google. People go there and type exactly what they want, and your content can surface for months or years, not hours. For travel that's a perfect fit. A pin or a video that answers a real question keeps working long after you posted it. Evergreen search, while you sleep.</a:t>
            </a:r>
            <a:endParaRPr lang="en-US" sz="155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On Pinterest and YouTube, one good answer can be found for years. That's leverage.</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THE NEW LAYER: ANSWER ENGINES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SEO meets </a:t>
            </a:r>
            <a:pPr indent="0" marL="0">
              <a:buNone/>
            </a:pPr>
            <a:r>
              <a:rPr lang="en-US" sz="3000" b="1" dirty="0">
                <a:solidFill>
                  <a:srgbClr val="1D9E75"/>
                </a:solidFill>
                <a:latin typeface="Cambria" pitchFamily="34" charset="0"/>
                <a:ea typeface="Cambria" pitchFamily="34" charset="-122"/>
                <a:cs typeface="Cambria" pitchFamily="34" charset="-120"/>
              </a:rPr>
              <a:t>AEO.</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what's changing fast. People don't only search Google anymore, they ask AI: ChatGPT, Perplexity, the AI answer on top of Google. That's AEO, answer engine optimization, making sure you're the source the AI names when someone asks for a travel advisor. The good news, it rewards the same things: clear, helpful, specific content that genuinely answers the question. Write to be the answer, and you show up whether they search the old way or the new way.</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Write to be the answer, not just to rank. The engines reward genuinely helpful, specific content.</a:t>
            </a:r>
            <a:endParaRPr lang="en-US" sz="15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SEARCH IS ALSO THE VETTING STEP</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They will </a:t>
            </a:r>
            <a:pPr indent="0" marL="0">
              <a:buNone/>
            </a:pPr>
            <a:r>
              <a:rPr lang="en-US" sz="3000" b="1" dirty="0">
                <a:solidFill>
                  <a:srgbClr val="1D9E75"/>
                </a:solidFill>
                <a:latin typeface="Cambria" pitchFamily="34" charset="0"/>
                <a:ea typeface="Cambria" pitchFamily="34" charset="-122"/>
                <a:cs typeface="Cambria" pitchFamily="34" charset="-120"/>
              </a:rPr>
              <a:t>check you out.</a:t>
            </a:r>
            <a:endParaRPr lang="en-US" sz="3000" dirty="0"/>
          </a:p>
        </p:txBody>
      </p:sp>
      <p:sp>
        <p:nvSpPr>
          <p:cNvPr id="4" name="Text 2"/>
          <p:cNvSpPr/>
          <p:nvPr/>
        </p:nvSpPr>
        <p:spPr>
          <a:xfrm>
            <a:off x="502920" y="1737360"/>
            <a:ext cx="8138160" cy="822960"/>
          </a:xfrm>
          <a:prstGeom prst="rect">
            <a:avLst/>
          </a:prstGeom>
          <a:noFill/>
          <a:ln/>
        </p:spPr>
        <p:txBody>
          <a:bodyPr wrap="square" rtlCol="0" anchor="ctr">
            <a:normAutofit/>
          </a:bodyPr>
          <a:lstStyle/>
          <a:p>
            <a:pPr algn="l" indent="0" marL="0">
              <a:lnSpc>
                <a:spcPct val="110000"/>
              </a:lnSpc>
              <a:buNone/>
            </a:pPr>
            <a:r>
              <a:rPr lang="en-US" sz="1550" dirty="0">
                <a:solidFill>
                  <a:srgbClr val="3F4B59"/>
                </a:solidFill>
                <a:latin typeface="Calibri" pitchFamily="34" charset="0"/>
                <a:ea typeface="Calibri" pitchFamily="34" charset="-122"/>
                <a:cs typeface="Calibri" pitchFamily="34" charset="-120"/>
              </a:rPr>
              <a:t>Here is the part people miss: search isn't only how strangers find you cold. It's how everyone vets you. After a referral, after you meet at an event, after a partner mentions you, the very next thing they do is look you up. They check your Google Business Profile, your socials, your LinkedIn. So every route you've built feeds into this moment. Make sure that when they look, what they find is consistent, current, and makes them think: yes, this is a pro.</a:t>
            </a:r>
            <a:endParaRPr lang="en-US" sz="1550" dirty="0"/>
          </a:p>
        </p:txBody>
      </p:sp>
      <p:sp>
        <p:nvSpPr>
          <p:cNvPr id="5" name="Shape 3"/>
          <p:cNvSpPr/>
          <p:nvPr/>
        </p:nvSpPr>
        <p:spPr>
          <a:xfrm>
            <a:off x="502920" y="3611880"/>
            <a:ext cx="8138160" cy="731520"/>
          </a:xfrm>
          <a:prstGeom prst="roundRect">
            <a:avLst>
              <a:gd name="adj" fmla="val 10000"/>
            </a:avLst>
          </a:prstGeom>
          <a:solidFill>
            <a:srgbClr val="0F6E56"/>
          </a:solidFill>
          <a:ln/>
        </p:spPr>
      </p:sp>
      <p:sp>
        <p:nvSpPr>
          <p:cNvPr id="6" name="Text 4"/>
          <p:cNvSpPr/>
          <p:nvPr/>
        </p:nvSpPr>
        <p:spPr>
          <a:xfrm>
            <a:off x="731520" y="3611880"/>
            <a:ext cx="7680960" cy="731520"/>
          </a:xfrm>
          <a:prstGeom prst="rect">
            <a:avLst/>
          </a:prstGeom>
          <a:noFill/>
          <a:ln/>
        </p:spPr>
        <p:txBody>
          <a:bodyPr wrap="square" rtlCol="0" anchor="ctr">
            <a:normAutofit/>
          </a:bodyPr>
          <a:lstStyle/>
          <a:p>
            <a:pPr algn="ctr" indent="0" marL="0">
              <a:buNone/>
            </a:pPr>
            <a:r>
              <a:rPr lang="en-US" sz="1550" b="1" dirty="0">
                <a:solidFill>
                  <a:srgbClr val="FFFFFF"/>
                </a:solidFill>
                <a:latin typeface="Cambria" pitchFamily="34" charset="0"/>
                <a:ea typeface="Cambria" pitchFamily="34" charset="-122"/>
                <a:cs typeface="Cambria" pitchFamily="34" charset="-120"/>
              </a:rPr>
              <a:t>Every other route ends with them Googling you. Make sure you pass the look-you-up test.</a:t>
            </a:r>
            <a:endParaRPr lang="en-US" sz="15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DON'T JUST GET FOUND, GET THE EMAIL</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Searcher </a:t>
            </a:r>
            <a:pPr indent="0" marL="0">
              <a:buNone/>
            </a:pPr>
            <a:r>
              <a:rPr lang="en-US" sz="3000" b="1" dirty="0">
                <a:solidFill>
                  <a:srgbClr val="1D9E75"/>
                </a:solidFill>
                <a:latin typeface="Cambria" pitchFamily="34" charset="0"/>
                <a:ea typeface="Cambria" pitchFamily="34" charset="-122"/>
                <a:cs typeface="Cambria" pitchFamily="34" charset="-120"/>
              </a:rPr>
              <a:t>to subscriber.</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Getting found is only half the win. A visitor who finds you and leaves is gone, and you may never know they came. So the same rule as always: turn the searcher into a subscriber. Every page they land on should offer the magnet and a reason to join your list. They came looking for an answer, so give them a great one, then invite them to stay. Found, then captured, then yours.</a:t>
            </a:r>
            <a:endParaRPr lang="en-US" sz="1600" dirty="0"/>
          </a:p>
        </p:txBody>
      </p:sp>
      <p:sp>
        <p:nvSpPr>
          <p:cNvPr id="5" name="Shape 3"/>
          <p:cNvSpPr/>
          <p:nvPr/>
        </p:nvSpPr>
        <p:spPr>
          <a:xfrm>
            <a:off x="502920" y="3520440"/>
            <a:ext cx="8138160" cy="731520"/>
          </a:xfrm>
          <a:prstGeom prst="roundRect">
            <a:avLst>
              <a:gd name="adj" fmla="val 10000"/>
            </a:avLst>
          </a:prstGeom>
          <a:solidFill>
            <a:srgbClr val="0F6E56"/>
          </a:solidFill>
          <a:ln/>
        </p:spPr>
      </p:sp>
      <p:sp>
        <p:nvSpPr>
          <p:cNvPr id="6" name="Text 4"/>
          <p:cNvSpPr/>
          <p:nvPr/>
        </p:nvSpPr>
        <p:spPr>
          <a:xfrm>
            <a:off x="731520" y="3520440"/>
            <a:ext cx="7680960" cy="731520"/>
          </a:xfrm>
          <a:prstGeom prst="rect">
            <a:avLst/>
          </a:prstGeom>
          <a:noFill/>
          <a:ln/>
        </p:spPr>
        <p:txBody>
          <a:bodyPr wrap="square" rtlCol="0" anchor="ctr">
            <a:normAutofit/>
          </a:bodyPr>
          <a:lstStyle/>
          <a:p>
            <a:pPr algn="ctr" indent="0" marL="0">
              <a:buNone/>
            </a:pPr>
            <a:r>
              <a:rPr lang="en-US" sz="1600" b="1" dirty="0">
                <a:solidFill>
                  <a:srgbClr val="FFFFFF"/>
                </a:solidFill>
                <a:latin typeface="Cambria" pitchFamily="34" charset="0"/>
                <a:ea typeface="Cambria" pitchFamily="34" charset="-122"/>
                <a:cs typeface="Cambria" pitchFamily="34" charset="-120"/>
              </a:rPr>
              <a:t>Being found is worthless if they leave. Capture the searcher onto your list.</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WHERE THEY LOOK · BE THE ANSWER · SEARCHER TO SUBSCRIBER</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Get found, end to end.</a:t>
            </a:r>
            <a:endParaRPr lang="en-US" sz="2400" dirty="0"/>
          </a:p>
        </p:txBody>
      </p:sp>
      <p:pic>
        <p:nvPicPr>
          <p:cNvPr id="4" name="Image 0" descr="/Users/robertearl/Documents/Marketing Journeys/production/assets/mj-3.9-search.png">    </p:cNvPr>
          <p:cNvPicPr>
            <a:picLocks noChangeAspect="1"/>
          </p:cNvPicPr>
          <p:nvPr/>
        </p:nvPicPr>
        <p:blipFill>
          <a:blip r:embed="rId1"/>
          <a:stretch>
            <a:fillRect/>
          </a:stretch>
        </p:blipFill>
        <p:spPr>
          <a:xfrm>
            <a:off x="228600" y="1234440"/>
            <a:ext cx="8686800" cy="393192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3.9 — Get Found / Search</dc:title>
  <dc:subject>PptxGenJS Presentation</dc:subject>
  <dc:creator>Marketing Journeys</dc:creator>
  <cp:lastModifiedBy>Marketing Journeys</cp:lastModifiedBy>
  <cp:revision>1</cp:revision>
  <dcterms:created xsi:type="dcterms:W3CDTF">2026-06-13T16:06:53Z</dcterms:created>
  <dcterms:modified xsi:type="dcterms:W3CDTF">2026-06-13T16:06:53Z</dcterms:modified>
</cp:coreProperties>
</file>