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CAPTURE</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3.8</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3800" b="1" dirty="0">
                <a:solidFill>
                  <a:srgbClr val="FFFFFF"/>
                </a:solidFill>
                <a:latin typeface="Cambria" pitchFamily="34" charset="0"/>
                <a:ea typeface="Cambria" pitchFamily="34" charset="-122"/>
                <a:cs typeface="Cambria" pitchFamily="34" charset="-120"/>
              </a:rPr>
              <a:t>Partnerships &amp;
</a:t>
            </a:r>
            <a:pPr indent="0" marL="0">
              <a:buNone/>
            </a:pPr>
            <a:r>
              <a:rPr lang="en-US" sz="3800" b="1" dirty="0">
                <a:solidFill>
                  <a:srgbClr val="9FE1CB"/>
                </a:solidFill>
                <a:latin typeface="Cambria" pitchFamily="34" charset="0"/>
                <a:ea typeface="Cambria" pitchFamily="34" charset="-122"/>
                <a:cs typeface="Cambria" pitchFamily="34" charset="-120"/>
              </a:rPr>
              <a:t>Collaborations</a:t>
            </a:r>
            <a:endParaRPr lang="en-US" sz="38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Who nearby has my exact audience, and no competing offer?</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Find </a:t>
            </a:r>
            <a:pPr indent="0" marL="0">
              <a:buNone/>
            </a:pPr>
            <a:r>
              <a:rPr lang="en-US" sz="3000" b="1" dirty="0">
                <a:solidFill>
                  <a:srgbClr val="1D9E75"/>
                </a:solidFill>
                <a:latin typeface="Cambria" pitchFamily="34" charset="0"/>
                <a:ea typeface="Cambria" pitchFamily="34" charset="-122"/>
                <a:cs typeface="Cambria" pitchFamily="34" charset="-120"/>
              </a:rPr>
              <a:t>three partners.</a:t>
            </a:r>
            <a:endParaRPr lang="en-US" sz="30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Three partners</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List three businesses with your audience and no competing offer. (The Your Partners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The win for their audience</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For your top pick, write the offer and the moment it fits.</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pitch</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Draft the pitch that leads with their win, and feeds both lists.</a:t>
            </a:r>
            <a:endParaRPr lang="en-US" sz="12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Borrow an audience.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Build your list.</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name three partners and draft one win-for-them pitch today. Turning a cold idea into a real co-marketing partnership that feeds both lists, and becoming the connector everyone routes through, is the work we do together.</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3.9  The people already searching for you.</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the one partner you'll approach, and the win you'll offer them.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THE MOST LEVERAGED ROUTE OF ALL</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000" b="1" dirty="0">
                <a:solidFill>
                  <a:srgbClr val="FFFFFF"/>
                </a:solidFill>
                <a:latin typeface="Cambria" pitchFamily="34" charset="0"/>
                <a:ea typeface="Cambria" pitchFamily="34" charset="-122"/>
                <a:cs typeface="Cambria" pitchFamily="34" charset="-120"/>
              </a:rPr>
              <a:t>Borrow an audience.
</a:t>
            </a:r>
            <a:endParaRPr lang="en-US" sz="3000" dirty="0"/>
          </a:p>
          <a:p>
            <a:pPr indent="0" marL="0">
              <a:lnSpc>
                <a:spcPct val="108000"/>
              </a:lnSpc>
              <a:buNone/>
            </a:pPr>
            <a:r>
              <a:rPr lang="en-US" sz="3000" b="1" dirty="0">
                <a:solidFill>
                  <a:srgbClr val="9FE1CB"/>
                </a:solidFill>
                <a:latin typeface="Cambria" pitchFamily="34" charset="0"/>
                <a:ea typeface="Cambria" pitchFamily="34" charset="-122"/>
                <a:cs typeface="Cambria" pitchFamily="34" charset="-120"/>
              </a:rPr>
              <a:t>Build your list.</a:t>
            </a:r>
            <a:endParaRPr lang="en-US" sz="30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Every route so far built your reach one person at a time. This one reaches a whole room at once. Somewhere nearby is a business with exactly your audience, and no competing offer. Today you find them and partner up.</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VANITY TRAP</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Who already has </a:t>
            </a:r>
            <a:pPr indent="0" marL="0">
              <a:buNone/>
            </a:pPr>
            <a:r>
              <a:rPr lang="en-US" sz="3000" b="1" dirty="0">
                <a:solidFill>
                  <a:srgbClr val="1D9E75"/>
                </a:solidFill>
                <a:latin typeface="Cambria" pitchFamily="34" charset="0"/>
                <a:ea typeface="Cambria" pitchFamily="34" charset="-122"/>
                <a:cs typeface="Cambria" pitchFamily="34" charset="-120"/>
              </a:rPr>
              <a:t>your audience?</a:t>
            </a:r>
            <a:endParaRPr lang="en-US" sz="3000" dirty="0"/>
          </a:p>
        </p:txBody>
      </p:sp>
      <p:sp>
        <p:nvSpPr>
          <p:cNvPr id="4" name="Text 2"/>
          <p:cNvSpPr/>
          <p:nvPr/>
        </p:nvSpPr>
        <p:spPr>
          <a:xfrm>
            <a:off x="502920" y="1691640"/>
            <a:ext cx="8138160" cy="1783080"/>
          </a:xfrm>
          <a:prstGeom prst="rect">
            <a:avLst/>
          </a:prstGeom>
          <a:noFill/>
          <a:ln/>
        </p:spPr>
        <p:txBody>
          <a:bodyPr wrap="square" rtlCol="0" anchor="ctr">
            <a:normAutofit/>
          </a:bodyPr>
          <a:lstStyle/>
          <a:p>
            <a:pPr algn="l" indent="0" marL="0">
              <a:lnSpc>
                <a:spcPct val="110000"/>
              </a:lnSpc>
              <a:buNone/>
            </a:pPr>
            <a:r>
              <a:rPr lang="en-US" sz="1500" dirty="0">
                <a:solidFill>
                  <a:srgbClr val="3F4B59"/>
                </a:solidFill>
                <a:latin typeface="Calibri" pitchFamily="34" charset="0"/>
                <a:ea typeface="Calibri" pitchFamily="34" charset="-122"/>
                <a:cs typeface="Calibri" pitchFamily="34" charset="-120"/>
              </a:rPr>
              <a:t>The Vanity Trap says build your own audience from scratch, for years. Skip it. Somewhere nearby is a business with exactly your people and no competing offer, and that is the magic combination. A wedding planner has couples but doesn't sell honeymoons, that's yours. A yoga studio has members but doesn't run wellness retreats, that's yours. A venue hosts events but needs people to fill it. Find the business whose audience is your audience, and whose offer is not.</a:t>
            </a:r>
            <a:endParaRPr lang="en-US" sz="1500" dirty="0"/>
          </a:p>
        </p:txBody>
      </p:sp>
      <p:sp>
        <p:nvSpPr>
          <p:cNvPr id="5" name="Shape 3"/>
          <p:cNvSpPr/>
          <p:nvPr/>
        </p:nvSpPr>
        <p:spPr>
          <a:xfrm>
            <a:off x="502920" y="3794760"/>
            <a:ext cx="8138160" cy="685800"/>
          </a:xfrm>
          <a:prstGeom prst="roundRect">
            <a:avLst>
              <a:gd name="adj" fmla="val 10667"/>
            </a:avLst>
          </a:prstGeom>
          <a:solidFill>
            <a:srgbClr val="FAECE7"/>
          </a:solidFill>
          <a:ln w="19050">
            <a:solidFill>
              <a:srgbClr val="D85A30"/>
            </a:solidFill>
            <a:prstDash val="solid"/>
          </a:ln>
        </p:spPr>
      </p:sp>
      <p:sp>
        <p:nvSpPr>
          <p:cNvPr id="6" name="Text 4"/>
          <p:cNvSpPr/>
          <p:nvPr/>
        </p:nvSpPr>
        <p:spPr>
          <a:xfrm>
            <a:off x="731520" y="3794760"/>
            <a:ext cx="7680960" cy="685800"/>
          </a:xfrm>
          <a:prstGeom prst="rect">
            <a:avLst/>
          </a:prstGeom>
          <a:noFill/>
          <a:ln/>
        </p:spPr>
        <p:txBody>
          <a:bodyPr wrap="square" rtlCol="0" anchor="ctr">
            <a:normAutofit/>
          </a:bodyPr>
          <a:lstStyle/>
          <a:p>
            <a:pPr algn="ctr" indent="0" marL="0">
              <a:buNone/>
            </a:pPr>
            <a:r>
              <a:rPr lang="en-US" sz="1550" b="1" dirty="0">
                <a:solidFill>
                  <a:srgbClr val="993C1D"/>
                </a:solidFill>
                <a:latin typeface="Cambria" pitchFamily="34" charset="0"/>
                <a:ea typeface="Cambria" pitchFamily="34" charset="-122"/>
                <a:cs typeface="Cambria" pitchFamily="34" charset="-120"/>
              </a:rPr>
              <a:t>The perfect partner has your exact audience, and no offer that competes with yours.</a:t>
            </a:r>
            <a:endParaRPr lang="en-US" sz="15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A REAL WIN FOR THEIR AUDIENCE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right offer, </a:t>
            </a:r>
            <a:pPr indent="0" marL="0">
              <a:buNone/>
            </a:pPr>
            <a:r>
              <a:rPr lang="en-US" sz="3000" b="1" dirty="0">
                <a:solidFill>
                  <a:srgbClr val="1D9E75"/>
                </a:solidFill>
                <a:latin typeface="Cambria" pitchFamily="34" charset="0"/>
                <a:ea typeface="Cambria" pitchFamily="34" charset="-122"/>
                <a:cs typeface="Cambria" pitchFamily="34" charset="-120"/>
              </a:rPr>
              <a:t>the right moment.</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A partnership lives or dies on offering the right thing at the right moment. The wedding planner's couples are thinking about the honeymoon exactly when they book the wedding, so that is when your honeymoon offer belongs. The yoga studio's members dream of a retreat as the season turns. Read the moment your partner's audience is already in, and bring the offer that fits it. Right offer, wrong moment, falls flat. Right offer, right moment, feels like a gift.</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600" b="1" dirty="0">
                <a:solidFill>
                  <a:srgbClr val="FFFFFF"/>
                </a:solidFill>
                <a:latin typeface="Cambria" pitchFamily="34" charset="0"/>
                <a:ea typeface="Cambria" pitchFamily="34" charset="-122"/>
                <a:cs typeface="Cambria" pitchFamily="34" charset="-120"/>
              </a:rPr>
              <a:t>Meet their audience at the moment they're already primed for what you do.</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MAKE IT EASY TO SAY YES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pitch </a:t>
            </a:r>
            <a:pPr indent="0" marL="0">
              <a:buNone/>
            </a:pPr>
            <a:r>
              <a:rPr lang="en-US" sz="3000" b="1" dirty="0">
                <a:solidFill>
                  <a:srgbClr val="1D9E75"/>
                </a:solidFill>
                <a:latin typeface="Cambria" pitchFamily="34" charset="0"/>
                <a:ea typeface="Cambria" pitchFamily="34" charset="-122"/>
                <a:cs typeface="Cambria" pitchFamily="34" charset="-120"/>
              </a:rPr>
              <a:t>that gets a yes.</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Now the pitch to the partner, and the secret is to make it all about them. Lead with the win for their audience and for them, never for you. Be specific: here is exactly what I'd offer your couples, here is how it makes you look great to them, here is what you get. Make it concrete, low-effort on their side, and clearly a win for them. You are not asking a favor, you are handing them something good for their people. That is a pitch that gets a yes.</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550" b="1" dirty="0">
                <a:solidFill>
                  <a:srgbClr val="FFFFFF"/>
                </a:solidFill>
                <a:latin typeface="Cambria" pitchFamily="34" charset="0"/>
                <a:ea typeface="Cambria" pitchFamily="34" charset="-122"/>
                <a:cs typeface="Cambria" pitchFamily="34" charset="-120"/>
              </a:rPr>
              <a:t>Don't pitch what you want. Pitch what they and their audience get. Make yes the easy answer.</a:t>
            </a:r>
            <a:endParaRPr lang="en-US" sz="15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TWO BRANDS, BOTH LISTS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Co-market </a:t>
            </a:r>
            <a:pPr indent="0" marL="0">
              <a:buNone/>
            </a:pPr>
            <a:r>
              <a:rPr lang="en-US" sz="3000" b="1" dirty="0">
                <a:solidFill>
                  <a:srgbClr val="1D9E75"/>
                </a:solidFill>
                <a:latin typeface="Cambria" pitchFamily="34" charset="0"/>
                <a:ea typeface="Cambria" pitchFamily="34" charset="-122"/>
                <a:cs typeface="Cambria" pitchFamily="34" charset="-120"/>
              </a:rPr>
              <a:t>cleanly.</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When you promote together, keep each brand itself. You stay the travel expert; they stay the planner, the studio, the venue. Don't blur into a muddy joint thing nobody understands. Co-host the event, cross-promote the offer, share the moment, but each of you stays clearly you. And here is the generous part that keeps partners for life: feed both lists. Their audience meets you, your audience meets them. Everybody grows.</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550" b="1" dirty="0">
                <a:solidFill>
                  <a:srgbClr val="FFFFFF"/>
                </a:solidFill>
                <a:latin typeface="Cambria" pitchFamily="34" charset="0"/>
                <a:ea typeface="Cambria" pitchFamily="34" charset="-122"/>
                <a:cs typeface="Cambria" pitchFamily="34" charset="-120"/>
              </a:rPr>
              <a:t>Keep both brands distinct, and grow both lists. A partnership where both win is one that lasts.</a:t>
            </a:r>
            <a:endParaRPr lang="en-US" sz="15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WHERE THIS LEADS: THE GO-TO PERSON</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You become </a:t>
            </a:r>
            <a:pPr indent="0" marL="0">
              <a:buNone/>
            </a:pPr>
            <a:r>
              <a:rPr lang="en-US" sz="3000" b="1" dirty="0">
                <a:solidFill>
                  <a:srgbClr val="1D9E75"/>
                </a:solidFill>
                <a:latin typeface="Cambria" pitchFamily="34" charset="0"/>
                <a:ea typeface="Cambria" pitchFamily="34" charset="-122"/>
                <a:cs typeface="Cambria" pitchFamily="34" charset="-120"/>
              </a:rPr>
              <a:t>the connector.</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600" dirty="0">
                <a:solidFill>
                  <a:srgbClr val="3F4B59"/>
                </a:solidFill>
                <a:latin typeface="Calibri" pitchFamily="34" charset="0"/>
                <a:ea typeface="Calibri" pitchFamily="34" charset="-122"/>
                <a:cs typeface="Calibri" pitchFamily="34" charset="-120"/>
              </a:rPr>
              <a:t>Do this enough, with enough partners, and you turn into the most valuable thing in any local market: the connector. The go-to person who seems to know everybody. You get there by giving first, sending business to your partners, introducing people who should meet. You become the hub, and hubs get everything routed through them, including travelers. Give referrals freely, and they come back to you multiplied.</a:t>
            </a:r>
            <a:endParaRPr lang="en-US" sz="160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550" b="1" dirty="0">
                <a:solidFill>
                  <a:srgbClr val="FFFFFF"/>
                </a:solidFill>
                <a:latin typeface="Cambria" pitchFamily="34" charset="0"/>
                <a:ea typeface="Cambria" pitchFamily="34" charset="-122"/>
                <a:cs typeface="Cambria" pitchFamily="34" charset="-120"/>
              </a:rPr>
              <a:t>Be the person who connects everyone. The connector is the first name the whole market thinks of.</a:t>
            </a:r>
            <a:endParaRPr lang="en-US" sz="15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WHO HOLDS THEM · A WIN FOR THEM · BOTH LISTS GROW</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Borrowed audiences, end to end.</a:t>
            </a:r>
            <a:endParaRPr lang="en-US" sz="2400" dirty="0"/>
          </a:p>
        </p:txBody>
      </p:sp>
      <p:pic>
        <p:nvPicPr>
          <p:cNvPr id="4" name="Image 0" descr="/Users/robertearl/Documents/Marketing Journeys/production/assets/mj-3.8-partnerships.png">    </p:cNvPr>
          <p:cNvPicPr>
            <a:picLocks noChangeAspect="1"/>
          </p:cNvPicPr>
          <p:nvPr/>
        </p:nvPicPr>
        <p:blipFill>
          <a:blip r:embed="rId1"/>
          <a:stretch>
            <a:fillRect/>
          </a:stretch>
        </p:blipFill>
        <p:spPr>
          <a:xfrm>
            <a:off x="228600" y="1234440"/>
            <a:ext cx="8686800" cy="393192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More than a pitch. </a:t>
            </a:r>
            <a:pPr indent="0" marL="0">
              <a:buNone/>
            </a:pPr>
            <a:r>
              <a:rPr lang="en-US" sz="2400" b="1" dirty="0">
                <a:solidFill>
                  <a:srgbClr val="1D9E75"/>
                </a:solidFill>
                <a:latin typeface="Cambria" pitchFamily="34" charset="0"/>
                <a:ea typeface="Cambria" pitchFamily="34" charset="-122"/>
                <a:cs typeface="Cambria" pitchFamily="34" charset="-120"/>
              </a:rPr>
              <a:t>Your partnership scout.</a:t>
            </a:r>
            <a:endParaRPr lang="en-US" sz="24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SCOUT</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Find partners</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lists local businesses with your audience and no competing offer.</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THE PITCH</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Tailored to each</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writes the partnership pitch tailored to that exact business and its people.</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THE COLLAB</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Plan the co-market</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outlines a clean co-hosted event or cross-promotion that feeds both lists.</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3.8 — Partnerships and Collaborations</dc:title>
  <dc:subject>PptxGenJS Presentation</dc:subject>
  <dc:creator>Marketing Journeys</dc:creator>
  <cp:lastModifiedBy>Marketing Journeys</cp:lastModifiedBy>
  <cp:revision>1</cp:revision>
  <dcterms:created xsi:type="dcterms:W3CDTF">2026-06-13T15:58:30Z</dcterms:created>
  <dcterms:modified xsi:type="dcterms:W3CDTF">2026-06-13T15:58:30Z</dcterms:modified>
</cp:coreProperties>
</file>