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CAPTURE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3.7</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600" b="1" dirty="0">
                <a:solidFill>
                  <a:srgbClr val="9FE1CB"/>
                </a:solidFill>
                <a:latin typeface="Cambria" pitchFamily="34" charset="0"/>
                <a:ea typeface="Cambria" pitchFamily="34" charset="-122"/>
                <a:cs typeface="Cambria" pitchFamily="34" charset="-120"/>
              </a:rPr>
              <a:t>Community</a:t>
            </a:r>
            <a:endParaRPr lang="en-US" sz="4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How do I become the trusted name in a room full of my people?</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Pick </a:t>
            </a:r>
            <a:pPr indent="0" marL="0">
              <a:buNone/>
            </a:pPr>
            <a:r>
              <a:rPr lang="en-US" sz="3000" b="1" dirty="0">
                <a:solidFill>
                  <a:srgbClr val="1D9E75"/>
                </a:solidFill>
                <a:latin typeface="Cambria" pitchFamily="34" charset="0"/>
                <a:ea typeface="Cambria" pitchFamily="34" charset="-122"/>
                <a:cs typeface="Cambria" pitchFamily="34" charset="-120"/>
              </a:rPr>
              <a:t>one community.</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Join or build one</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Choose one community to join, or one to build, around your niche. (The Your Community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How you'll serve first</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Decide the helpful thing you'll do, answers, shares, introductions, before any pitch.</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Show up weekly</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Be present and useful on a cadence you can keep. Helpful compounds.</a:t>
            </a:r>
            <a:endParaRPr lang="en-US" sz="12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Be the most helpful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person in the room.</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join or start one community this week. Becoming its trusted center, the name they think of first, is the slow, compounding work we do together. Serve first, and the room becomes a pipeline.</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3.8  Partnering with a business that already has your audience.</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the one community you'll join or build.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BETTER THAN ATTENDING: BELONGING</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000" b="1" dirty="0">
                <a:solidFill>
                  <a:srgbClr val="FFFFFF"/>
                </a:solidFill>
                <a:latin typeface="Cambria" pitchFamily="34" charset="0"/>
                <a:ea typeface="Cambria" pitchFamily="34" charset="-122"/>
                <a:cs typeface="Cambria" pitchFamily="34" charset="-120"/>
              </a:rPr>
              <a:t>A room where
</a:t>
            </a:r>
            <a:endParaRPr lang="en-US" sz="3000" dirty="0"/>
          </a:p>
          <a:p>
            <a:pPr indent="0" marL="0">
              <a:lnSpc>
                <a:spcPct val="108000"/>
              </a:lnSpc>
              <a:buNone/>
            </a:pPr>
            <a:r>
              <a:rPr lang="en-US" sz="3000" b="1" dirty="0">
                <a:solidFill>
                  <a:srgbClr val="9FE1CB"/>
                </a:solidFill>
                <a:latin typeface="Cambria" pitchFamily="34" charset="0"/>
                <a:ea typeface="Cambria" pitchFamily="34" charset="-122"/>
                <a:cs typeface="Cambria" pitchFamily="34" charset="-120"/>
              </a:rPr>
              <a:t>your people gather.</a:t>
            </a:r>
            <a:endParaRPr lang="en-US" sz="30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3.6 was working other people's rooms. A community is a room built around a shared passion, where your people gather again and again. Join the right one, or build it.</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THEY'RE ALREADY GATHERING SOMEWHERE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Join groups </a:t>
            </a:r>
            <a:pPr indent="0" marL="0">
              <a:buNone/>
            </a:pPr>
            <a:r>
              <a:rPr lang="en-US" sz="3000" b="1" dirty="0">
                <a:solidFill>
                  <a:srgbClr val="1D9E75"/>
                </a:solidFill>
                <a:latin typeface="Cambria" pitchFamily="34" charset="0"/>
                <a:ea typeface="Cambria" pitchFamily="34" charset="-122"/>
                <a:cs typeface="Cambria" pitchFamily="34" charset="-120"/>
              </a:rPr>
              <a:t>around your niche.</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650" dirty="0">
                <a:solidFill>
                  <a:srgbClr val="3F4B59"/>
                </a:solidFill>
                <a:latin typeface="Calibri" pitchFamily="34" charset="0"/>
                <a:ea typeface="Calibri" pitchFamily="34" charset="-122"/>
                <a:cs typeface="Calibri" pitchFamily="34" charset="-120"/>
              </a:rPr>
              <a:t>Your people already cluster around what they love. Book clubs, motorsports forums, wellness circles, LGBTQ travel groups, alumni associations, hobby groups, local Facebook groups for every passion under the sun. Find the ones that overlap your niche and go where the gathering already is. You don't have to create the crowd, you just have to show up in it, consistently and usefully.</a:t>
            </a:r>
            <a:endParaRPr lang="en-US" sz="1650" dirty="0"/>
          </a:p>
        </p:txBody>
      </p:sp>
      <p:sp>
        <p:nvSpPr>
          <p:cNvPr id="5" name="Shape 3"/>
          <p:cNvSpPr/>
          <p:nvPr/>
        </p:nvSpPr>
        <p:spPr>
          <a:xfrm>
            <a:off x="502920" y="3520440"/>
            <a:ext cx="8138160" cy="731520"/>
          </a:xfrm>
          <a:prstGeom prst="roundRect">
            <a:avLst>
              <a:gd name="adj" fmla="val 10000"/>
            </a:avLst>
          </a:prstGeom>
          <a:solidFill>
            <a:srgbClr val="0F6E56"/>
          </a:solidFill>
          <a:ln/>
        </p:spPr>
      </p:sp>
      <p:sp>
        <p:nvSpPr>
          <p:cNvPr id="6" name="Text 4"/>
          <p:cNvSpPr/>
          <p:nvPr/>
        </p:nvSpPr>
        <p:spPr>
          <a:xfrm>
            <a:off x="731520" y="3520440"/>
            <a:ext cx="7680960" cy="731520"/>
          </a:xfrm>
          <a:prstGeom prst="rect">
            <a:avLst/>
          </a:prstGeom>
          <a:noFill/>
          <a:ln/>
        </p:spPr>
        <p:txBody>
          <a:bodyPr wrap="square" rtlCol="0" anchor="ctr">
            <a:normAutofit/>
          </a:bodyPr>
          <a:lstStyle/>
          <a:p>
            <a:pPr algn="ctr" indent="0" marL="0">
              <a:buNone/>
            </a:pPr>
            <a:r>
              <a:rPr lang="en-US" sz="1600" b="1" dirty="0">
                <a:solidFill>
                  <a:srgbClr val="FFFFFF"/>
                </a:solidFill>
                <a:latin typeface="Cambria" pitchFamily="34" charset="0"/>
                <a:ea typeface="Cambria" pitchFamily="34" charset="-122"/>
                <a:cs typeface="Cambria" pitchFamily="34" charset="-120"/>
              </a:rPr>
              <a:t>A community for "travel" is no one's home. A community for your people is. The niche is the key.</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OR MAKE THE ROOM YOURSELF</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Or build your own, </a:t>
            </a:r>
            <a:pPr indent="0" marL="0">
              <a:buNone/>
            </a:pPr>
            <a:r>
              <a:rPr lang="en-US" sz="3000" b="1" dirty="0">
                <a:solidFill>
                  <a:srgbClr val="1D9E75"/>
                </a:solidFill>
                <a:latin typeface="Cambria" pitchFamily="34" charset="0"/>
                <a:ea typeface="Cambria" pitchFamily="34" charset="-122"/>
                <a:cs typeface="Cambria" pitchFamily="34" charset="-120"/>
              </a:rPr>
              <a:t>and own it.</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650" dirty="0">
                <a:solidFill>
                  <a:srgbClr val="3F4B59"/>
                </a:solidFill>
                <a:latin typeface="Calibri" pitchFamily="34" charset="0"/>
                <a:ea typeface="Calibri" pitchFamily="34" charset="-122"/>
                <a:cs typeface="Calibri" pitchFamily="34" charset="-120"/>
              </a:rPr>
              <a:t>Sometimes the perfect room doesn't exist yet. So build it. Start the Facebook group, the monthly meetup, the email circle for exactly your kind of traveler. It's more work, but the host has something no member can buy: the most trust in the room. When you create the place your people gather, you're not a guest anymore, you're the center of it.</a:t>
            </a:r>
            <a:endParaRPr lang="en-US" sz="1650" dirty="0"/>
          </a:p>
        </p:txBody>
      </p:sp>
      <p:sp>
        <p:nvSpPr>
          <p:cNvPr id="5" name="Shape 3"/>
          <p:cNvSpPr/>
          <p:nvPr/>
        </p:nvSpPr>
        <p:spPr>
          <a:xfrm>
            <a:off x="502920" y="3520440"/>
            <a:ext cx="8138160" cy="731520"/>
          </a:xfrm>
          <a:prstGeom prst="roundRect">
            <a:avLst>
              <a:gd name="adj" fmla="val 10000"/>
            </a:avLst>
          </a:prstGeom>
          <a:solidFill>
            <a:srgbClr val="0F6E56"/>
          </a:solidFill>
          <a:ln/>
        </p:spPr>
      </p:sp>
      <p:sp>
        <p:nvSpPr>
          <p:cNvPr id="6" name="Text 4"/>
          <p:cNvSpPr/>
          <p:nvPr/>
        </p:nvSpPr>
        <p:spPr>
          <a:xfrm>
            <a:off x="731520" y="3520440"/>
            <a:ext cx="7680960" cy="731520"/>
          </a:xfrm>
          <a:prstGeom prst="rect">
            <a:avLst/>
          </a:prstGeom>
          <a:noFill/>
          <a:ln/>
        </p:spPr>
        <p:txBody>
          <a:bodyPr wrap="square" rtlCol="0" anchor="ctr">
            <a:normAutofit/>
          </a:bodyPr>
          <a:lstStyle/>
          <a:p>
            <a:pPr algn="ctr" indent="0" marL="0">
              <a:buNone/>
            </a:pPr>
            <a:r>
              <a:rPr lang="en-US" sz="1600" b="1" dirty="0">
                <a:solidFill>
                  <a:srgbClr val="FFFFFF"/>
                </a:solidFill>
                <a:latin typeface="Cambria" pitchFamily="34" charset="0"/>
                <a:ea typeface="Cambria" pitchFamily="34" charset="-122"/>
                <a:cs typeface="Cambria" pitchFamily="34" charset="-120"/>
              </a:rPr>
              <a:t>The host earns the most trust in the room. Sometimes the best move is to build the room.</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WHICH ONE IS RIGHT FOR YOU?</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Join, </a:t>
            </a:r>
            <a:pPr indent="0" marL="0">
              <a:buNone/>
            </a:pPr>
            <a:r>
              <a:rPr lang="en-US" sz="3000" b="1" dirty="0">
                <a:solidFill>
                  <a:srgbClr val="1D9E75"/>
                </a:solidFill>
                <a:latin typeface="Cambria" pitchFamily="34" charset="0"/>
                <a:ea typeface="Cambria" pitchFamily="34" charset="-122"/>
                <a:cs typeface="Cambria" pitchFamily="34" charset="-120"/>
              </a:rPr>
              <a:t>or build?</a:t>
            </a:r>
            <a:endParaRPr lang="en-US" sz="3000" dirty="0"/>
          </a:p>
        </p:txBody>
      </p:sp>
      <p:sp>
        <p:nvSpPr>
          <p:cNvPr id="4" name="Shape 2"/>
          <p:cNvSpPr/>
          <p:nvPr/>
        </p:nvSpPr>
        <p:spPr>
          <a:xfrm>
            <a:off x="502920" y="1783080"/>
            <a:ext cx="3931920" cy="1828800"/>
          </a:xfrm>
          <a:prstGeom prst="roundRect">
            <a:avLst>
              <a:gd name="adj" fmla="val 5000"/>
            </a:avLst>
          </a:prstGeom>
          <a:solidFill>
            <a:srgbClr val="E1F5EE"/>
          </a:solidFill>
          <a:ln w="19050">
            <a:solidFill>
              <a:srgbClr val="5DCAA5"/>
            </a:solidFill>
            <a:prstDash val="solid"/>
          </a:ln>
        </p:spPr>
      </p:sp>
      <p:sp>
        <p:nvSpPr>
          <p:cNvPr id="5" name="Text 3"/>
          <p:cNvSpPr/>
          <p:nvPr/>
        </p:nvSpPr>
        <p:spPr>
          <a:xfrm>
            <a:off x="758952" y="194767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Join when...</a:t>
            </a:r>
            <a:endParaRPr lang="en-US" sz="1600" dirty="0"/>
          </a:p>
        </p:txBody>
      </p:sp>
      <p:sp>
        <p:nvSpPr>
          <p:cNvPr id="6" name="Text 4"/>
          <p:cNvSpPr/>
          <p:nvPr/>
        </p:nvSpPr>
        <p:spPr>
          <a:xfrm>
            <a:off x="758952" y="244144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A healthy group of your people already exists. Faster and lighter, you borrow the gathering. Your job is to be its most useful member.</a:t>
            </a:r>
            <a:endParaRPr lang="en-US" sz="1350" dirty="0"/>
          </a:p>
        </p:txBody>
      </p:sp>
      <p:sp>
        <p:nvSpPr>
          <p:cNvPr id="7" name="Shape 5"/>
          <p:cNvSpPr/>
          <p:nvPr/>
        </p:nvSpPr>
        <p:spPr>
          <a:xfrm>
            <a:off x="4709160" y="1783080"/>
            <a:ext cx="3931920" cy="1828800"/>
          </a:xfrm>
          <a:prstGeom prst="roundRect">
            <a:avLst>
              <a:gd name="adj" fmla="val 5000"/>
            </a:avLst>
          </a:prstGeom>
          <a:solidFill>
            <a:srgbClr val="E1F5EE"/>
          </a:solidFill>
          <a:ln w="19050">
            <a:solidFill>
              <a:srgbClr val="5DCAA5"/>
            </a:solidFill>
            <a:prstDash val="solid"/>
          </a:ln>
        </p:spPr>
      </p:sp>
      <p:sp>
        <p:nvSpPr>
          <p:cNvPr id="8" name="Text 6"/>
          <p:cNvSpPr/>
          <p:nvPr/>
        </p:nvSpPr>
        <p:spPr>
          <a:xfrm>
            <a:off x="4965192" y="194767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Build when...</a:t>
            </a:r>
            <a:endParaRPr lang="en-US" sz="1600" dirty="0"/>
          </a:p>
        </p:txBody>
      </p:sp>
      <p:sp>
        <p:nvSpPr>
          <p:cNvPr id="9" name="Text 7"/>
          <p:cNvSpPr/>
          <p:nvPr/>
        </p:nvSpPr>
        <p:spPr>
          <a:xfrm>
            <a:off x="4965192" y="244144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No room fits, or you want to own the trust. Slower and more work, but you host the room and become its center.</a:t>
            </a:r>
            <a:endParaRPr lang="en-US" sz="1350" dirty="0"/>
          </a:p>
        </p:txBody>
      </p:sp>
      <p:sp>
        <p:nvSpPr>
          <p:cNvPr id="10" name="Shape 8"/>
          <p:cNvSpPr/>
          <p:nvPr/>
        </p:nvSpPr>
        <p:spPr>
          <a:xfrm>
            <a:off x="502920" y="3840480"/>
            <a:ext cx="8138160" cy="685800"/>
          </a:xfrm>
          <a:prstGeom prst="roundRect">
            <a:avLst>
              <a:gd name="adj" fmla="val 10667"/>
            </a:avLst>
          </a:prstGeom>
          <a:solidFill>
            <a:srgbClr val="0F6E56"/>
          </a:solidFill>
          <a:ln/>
        </p:spPr>
      </p:sp>
      <p:sp>
        <p:nvSpPr>
          <p:cNvPr id="11" name="Text 9"/>
          <p:cNvSpPr/>
          <p:nvPr/>
        </p:nvSpPr>
        <p:spPr>
          <a:xfrm>
            <a:off x="731520" y="3840480"/>
            <a:ext cx="7680960" cy="685800"/>
          </a:xfrm>
          <a:prstGeom prst="rect">
            <a:avLst/>
          </a:prstGeom>
          <a:noFill/>
          <a:ln/>
        </p:spPr>
        <p:txBody>
          <a:bodyPr wrap="square" rtlCol="0" anchor="ctr">
            <a:normAutofit/>
          </a:bodyPr>
          <a:lstStyle/>
          <a:p>
            <a:pPr algn="ctr" indent="0" marL="0">
              <a:buNone/>
            </a:pPr>
            <a:r>
              <a:rPr lang="en-US" sz="1550" b="1" dirty="0">
                <a:solidFill>
                  <a:srgbClr val="FFFFFF"/>
                </a:solidFill>
                <a:latin typeface="Cambria" pitchFamily="34" charset="0"/>
                <a:ea typeface="Cambria" pitchFamily="34" charset="-122"/>
                <a:cs typeface="Cambria" pitchFamily="34" charset="-120"/>
              </a:rPr>
              <a:t>Most people should join first. Build once you know exactly who you serve and how.</a:t>
            </a:r>
            <a:endParaRPr lang="en-US" sz="15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VANITY TRAP</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Serve </a:t>
            </a:r>
            <a:pPr indent="0" marL="0">
              <a:buNone/>
            </a:pPr>
            <a:r>
              <a:rPr lang="en-US" sz="3000" b="1" dirty="0">
                <a:solidFill>
                  <a:srgbClr val="1D9E75"/>
                </a:solidFill>
                <a:latin typeface="Cambria" pitchFamily="34" charset="0"/>
                <a:ea typeface="Cambria" pitchFamily="34" charset="-122"/>
                <a:cs typeface="Cambria" pitchFamily="34" charset="-120"/>
              </a:rPr>
              <a:t>before selling.</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Here is the one rule that makes communities work, and the trap that ruins them. Serve before selling. The Vanity Trap shows up as the person who joins only to promote themselves, dropping links, pitching, making it all about them. Everyone tunes them out instantly. Do the opposite. Be the most helpful person in the room. Answer questions, share what you know, celebrate others, make introductions. Give, with no pitch attached.</a:t>
            </a:r>
            <a:endParaRPr lang="en-US" sz="160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600" b="1" dirty="0">
                <a:solidFill>
                  <a:srgbClr val="993C1D"/>
                </a:solidFill>
                <a:latin typeface="Cambria" pitchFamily="34" charset="0"/>
                <a:ea typeface="Cambria" pitchFamily="34" charset="-122"/>
                <a:cs typeface="Cambria" pitchFamily="34" charset="-120"/>
              </a:rPr>
              <a:t>Nobody trusts the person who only promotes. Everybody trusts the person who always helps.</a:t>
            </a: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FROM HELPFUL TO BOOKED, NATURALLY</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Helpful </a:t>
            </a:r>
            <a:pPr indent="0" marL="0">
              <a:buNone/>
            </a:pPr>
            <a:r>
              <a:rPr lang="en-US" sz="3000" b="1" dirty="0">
                <a:solidFill>
                  <a:srgbClr val="1D9E75"/>
                </a:solidFill>
                <a:latin typeface="Cambria" pitchFamily="34" charset="0"/>
                <a:ea typeface="Cambria" pitchFamily="34" charset="-122"/>
                <a:cs typeface="Cambria" pitchFamily="34" charset="-120"/>
              </a:rPr>
              <a:t>to booked.</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Here is how being helpful quietly becomes business, without you ever hard-selling. You answer enough questions well, and you become known as the person who actually knows travel. Then it happens on its own: someone messages you, hey, you clearly know your stuff, could you help me plan mine? That is the whole path. Helpful, to trusted, to asked, to booked, and onto your list. You earned it by serving, so it never feels like selling.</a:t>
            </a:r>
            <a:endParaRPr lang="en-US" sz="160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550" b="1" dirty="0">
                <a:solidFill>
                  <a:srgbClr val="FFFFFF"/>
                </a:solidFill>
                <a:latin typeface="Cambria" pitchFamily="34" charset="0"/>
                <a:ea typeface="Cambria" pitchFamily="34" charset="-122"/>
                <a:cs typeface="Cambria" pitchFamily="34" charset="-120"/>
              </a:rPr>
              <a:t>Be useful long enough and the booking comes to you. Helpful is the best sales strategy there is.</a:t>
            </a:r>
            <a:endParaRPr lang="en-US" sz="15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JOIN OR BUILD · SERVE FIRST · HELPFUL TO BOOKED</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Community, end to end.</a:t>
            </a:r>
            <a:endParaRPr lang="en-US" sz="2400" dirty="0"/>
          </a:p>
        </p:txBody>
      </p:sp>
      <p:pic>
        <p:nvPicPr>
          <p:cNvPr id="4" name="Image 0" descr="/Users/robertearl/Documents/Marketing Journeys/production/assets/mj-3.7-community.png">    </p:cNvPr>
          <p:cNvPicPr>
            <a:picLocks noChangeAspect="1"/>
          </p:cNvPicPr>
          <p:nvPr/>
        </p:nvPicPr>
        <p:blipFill>
          <a:blip r:embed="rId1"/>
          <a:stretch>
            <a:fillRect/>
          </a:stretch>
        </p:blipFill>
        <p:spPr>
          <a:xfrm>
            <a:off x="228600" y="1234440"/>
            <a:ext cx="8686800" cy="393192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More than posts. </a:t>
            </a:r>
            <a:pPr indent="0" marL="0">
              <a:buNone/>
            </a:pPr>
            <a:r>
              <a:rPr lang="en-US" sz="2500" b="1" dirty="0">
                <a:solidFill>
                  <a:srgbClr val="1D9E75"/>
                </a:solidFill>
                <a:latin typeface="Cambria" pitchFamily="34" charset="0"/>
                <a:ea typeface="Cambria" pitchFamily="34" charset="-122"/>
                <a:cs typeface="Cambria" pitchFamily="34" charset="-120"/>
              </a:rPr>
              <a:t>Your helpful voice.</a:t>
            </a:r>
            <a:endParaRPr lang="en-US" sz="25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FIND</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Find the rooms</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surfaces communities and groups built around your niche.</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SERVE</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Helpful answers</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drafts genuinely useful answers to questions in the group, no pitch.</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POSTS</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Posts that give</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helps you write share-worthy posts that serve first, sell never.</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3.7 — Community</dc:title>
  <dc:subject>PptxGenJS Presentation</dc:subject>
  <dc:creator>Marketing Journeys</dc:creator>
  <cp:lastModifiedBy>Marketing Journeys</cp:lastModifiedBy>
  <cp:revision>1</cp:revision>
  <dcterms:created xsi:type="dcterms:W3CDTF">2026-06-13T15:48:54Z</dcterms:created>
  <dcterms:modified xsi:type="dcterms:W3CDTF">2026-06-13T15:48:54Z</dcterms:modified>
</cp:coreProperties>
</file>