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3.5</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600" b="1" dirty="0">
                <a:solidFill>
                  <a:srgbClr val="FFFFFF"/>
                </a:solidFill>
                <a:latin typeface="Cambria" pitchFamily="34" charset="0"/>
                <a:ea typeface="Cambria" pitchFamily="34" charset="-122"/>
                <a:cs typeface="Cambria" pitchFamily="34" charset="-120"/>
              </a:rPr>
              <a:t>Your </a:t>
            </a:r>
            <a:pPr indent="0" marL="0">
              <a:buNone/>
            </a:pPr>
            <a:r>
              <a:rPr lang="en-US" sz="4600" b="1" dirty="0">
                <a:solidFill>
                  <a:srgbClr val="9FE1CB"/>
                </a:solidFill>
                <a:latin typeface="Cambria" pitchFamily="34" charset="0"/>
                <a:ea typeface="Cambria" pitchFamily="34" charset="-122"/>
                <a:cs typeface="Cambria" pitchFamily="34" charset="-120"/>
              </a:rPr>
              <a:t>Network</a:t>
            </a:r>
            <a:endParaRPr lang="en-US" sz="46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How do I reach the people I know without feeling like a salesperson?</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mail merge. </a:t>
            </a:r>
            <a:pPr indent="0" marL="0">
              <a:buNone/>
            </a:pPr>
            <a:r>
              <a:rPr lang="en-US" sz="2400" b="1" dirty="0">
                <a:solidFill>
                  <a:srgbClr val="1D9E75"/>
                </a:solidFill>
                <a:latin typeface="Cambria" pitchFamily="34" charset="0"/>
                <a:ea typeface="Cambria" pitchFamily="34" charset="-122"/>
                <a:cs typeface="Cambria" pitchFamily="34" charset="-120"/>
              </a:rPr>
              <a:t>Your outreach partner.</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LIST</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Surface who to call</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helps you brainstorm the people who already know and trust you.</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PERSONALIZE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Never a copy-paste blast</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tailors each message to the real person and your history together.</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OPENER</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Warm, never salesy</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human openers that lead with them, not with your pitch.</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Reach </a:t>
            </a:r>
            <a:pPr indent="0" marL="0">
              <a:buNone/>
            </a:pPr>
            <a:r>
              <a:rPr lang="en-US" sz="3000" b="1" dirty="0">
                <a:solidFill>
                  <a:srgbClr val="1D9E75"/>
                </a:solidFill>
                <a:latin typeface="Cambria" pitchFamily="34" charset="0"/>
                <a:ea typeface="Cambria" pitchFamily="34" charset="-122"/>
                <a:cs typeface="Cambria" pitchFamily="34" charset="-120"/>
              </a:rPr>
              <a:t>ten people.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ten names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Use the Christmas-card-list or dinner-party trick: who would you invite? List ten who already know you. (The Your Network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opening message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one warm, human opener that leads with them, not a pitch.</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Send a few this week</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Pick a cadence, value first, then a soft invite to your list.</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The next booking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may already know you.</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list ten names and write one warm opener today. One route rarely reaches your peace number alone, which is exactly why we run more than one.</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3.6  Meeting new people, the right way.</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names of three people you'll reconnect with this week.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WARMEST ROUTE OF ALL</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Your warmest leads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already know you.</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Social media reaches strangers. This route reaches the people who already know, like, and trust you. The most overlooked route to your list, and the warmest.</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 next booking </a:t>
            </a:r>
            <a:pPr indent="0" marL="0">
              <a:buNone/>
            </a:pPr>
            <a:r>
              <a:rPr lang="en-US" sz="3000" b="1" dirty="0">
                <a:solidFill>
                  <a:srgbClr val="1D9E75"/>
                </a:solidFill>
                <a:latin typeface="Cambria" pitchFamily="34" charset="0"/>
                <a:ea typeface="Cambria" pitchFamily="34" charset="-122"/>
                <a:cs typeface="Cambria" pitchFamily="34" charset="-120"/>
              </a:rPr>
              <a:t>is in your contacts.</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Here is a truth that stings a little. While you were chasing likes from strangers, the people most likely to book with you were sitting in your phone the whole time. Past travelers, friends, family, old colleagues, neighbors. They already trust you. That is the Vanity Trap in reverse: applause from strangers feels like progress while the warmest leads you already have go untouched.</a:t>
            </a:r>
            <a:endParaRPr lang="en-US" sz="160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600" b="1" dirty="0">
                <a:solidFill>
                  <a:srgbClr val="993C1D"/>
                </a:solidFill>
                <a:latin typeface="Cambria" pitchFamily="34" charset="0"/>
                <a:ea typeface="Cambria" pitchFamily="34" charset="-122"/>
                <a:cs typeface="Cambria" pitchFamily="34" charset="-120"/>
              </a:rPr>
              <a:t>You chased strangers for likes while the people who'd actually book sat in your contacts.</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FIRST, LET'S NAME THE RESISTANCE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Why you might </a:t>
            </a:r>
            <a:pPr indent="0" marL="0">
              <a:buNone/>
            </a:pPr>
            <a:r>
              <a:rPr lang="en-US" sz="3000" b="1" dirty="0">
                <a:solidFill>
                  <a:srgbClr val="1D9E75"/>
                </a:solidFill>
                <a:latin typeface="Cambria" pitchFamily="34" charset="0"/>
                <a:ea typeface="Cambria" pitchFamily="34" charset="-122"/>
                <a:cs typeface="Cambria" pitchFamily="34" charset="-120"/>
              </a:rPr>
              <a:t>hold back.</a:t>
            </a:r>
            <a:endParaRPr lang="en-US" sz="3000" dirty="0"/>
          </a:p>
        </p:txBody>
      </p:sp>
      <p:sp>
        <p:nvSpPr>
          <p:cNvPr id="4" name="Shape 2"/>
          <p:cNvSpPr/>
          <p:nvPr/>
        </p:nvSpPr>
        <p:spPr>
          <a:xfrm>
            <a:off x="502920" y="1554480"/>
            <a:ext cx="2578608" cy="1783080"/>
          </a:xfrm>
          <a:prstGeom prst="roundRect">
            <a:avLst>
              <a:gd name="adj" fmla="val 5128"/>
            </a:avLst>
          </a:prstGeom>
          <a:solidFill>
            <a:srgbClr val="E1F5EE"/>
          </a:solidFill>
          <a:ln w="19050">
            <a:solidFill>
              <a:srgbClr val="5DCAA5"/>
            </a:solidFill>
            <a:prstDash val="solid"/>
          </a:ln>
        </p:spPr>
      </p:sp>
      <p:sp>
        <p:nvSpPr>
          <p:cNvPr id="5" name="Text 3"/>
          <p:cNvSpPr/>
          <p:nvPr/>
        </p:nvSpPr>
        <p:spPr>
          <a:xfrm>
            <a:off x="685800" y="17007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FEAR</a:t>
            </a:r>
            <a:endParaRPr lang="en-US" sz="950" dirty="0"/>
          </a:p>
        </p:txBody>
      </p:sp>
      <p:sp>
        <p:nvSpPr>
          <p:cNvPr id="6" name="Text 4"/>
          <p:cNvSpPr/>
          <p:nvPr/>
        </p:nvSpPr>
        <p:spPr>
          <a:xfrm>
            <a:off x="685800" y="19751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Feeling salesy</a:t>
            </a:r>
            <a:endParaRPr lang="en-US" sz="1500" dirty="0"/>
          </a:p>
        </p:txBody>
      </p:sp>
      <p:sp>
        <p:nvSpPr>
          <p:cNvPr id="7" name="Text 5"/>
          <p:cNvSpPr/>
          <p:nvPr/>
        </p:nvSpPr>
        <p:spPr>
          <a:xfrm>
            <a:off x="685800" y="26334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You don't want to look like you're using a friendship or being pushy.</a:t>
            </a:r>
            <a:endParaRPr lang="en-US" sz="1150" dirty="0"/>
          </a:p>
        </p:txBody>
      </p:sp>
      <p:sp>
        <p:nvSpPr>
          <p:cNvPr id="8" name="Shape 6"/>
          <p:cNvSpPr/>
          <p:nvPr/>
        </p:nvSpPr>
        <p:spPr>
          <a:xfrm>
            <a:off x="3264408" y="1554480"/>
            <a:ext cx="2578608" cy="1783080"/>
          </a:xfrm>
          <a:prstGeom prst="roundRect">
            <a:avLst>
              <a:gd name="adj" fmla="val 5128"/>
            </a:avLst>
          </a:prstGeom>
          <a:solidFill>
            <a:srgbClr val="E1F5EE"/>
          </a:solidFill>
          <a:ln w="19050">
            <a:solidFill>
              <a:srgbClr val="5DCAA5"/>
            </a:solidFill>
            <a:prstDash val="solid"/>
          </a:ln>
        </p:spPr>
      </p:sp>
      <p:sp>
        <p:nvSpPr>
          <p:cNvPr id="9" name="Text 7"/>
          <p:cNvSpPr/>
          <p:nvPr/>
        </p:nvSpPr>
        <p:spPr>
          <a:xfrm>
            <a:off x="3447288" y="17007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MIX</a:t>
            </a:r>
            <a:endParaRPr lang="en-US" sz="950" dirty="0"/>
          </a:p>
        </p:txBody>
      </p:sp>
      <p:sp>
        <p:nvSpPr>
          <p:cNvPr id="10" name="Text 8"/>
          <p:cNvSpPr/>
          <p:nvPr/>
        </p:nvSpPr>
        <p:spPr>
          <a:xfrm>
            <a:off x="3447288" y="19751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Friends and money</a:t>
            </a:r>
            <a:endParaRPr lang="en-US" sz="1500" dirty="0"/>
          </a:p>
        </p:txBody>
      </p:sp>
      <p:sp>
        <p:nvSpPr>
          <p:cNvPr id="11" name="Text 9"/>
          <p:cNvSpPr/>
          <p:nvPr/>
        </p:nvSpPr>
        <p:spPr>
          <a:xfrm>
            <a:off x="3447288" y="26334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Mixing relationships and business feels uncomfortable, even risky.</a:t>
            </a:r>
            <a:endParaRPr lang="en-US" sz="1150" dirty="0"/>
          </a:p>
        </p:txBody>
      </p:sp>
      <p:sp>
        <p:nvSpPr>
          <p:cNvPr id="12" name="Shape 10"/>
          <p:cNvSpPr/>
          <p:nvPr/>
        </p:nvSpPr>
        <p:spPr>
          <a:xfrm>
            <a:off x="6025896" y="1554480"/>
            <a:ext cx="2578608" cy="1783080"/>
          </a:xfrm>
          <a:prstGeom prst="roundRect">
            <a:avLst>
              <a:gd name="adj" fmla="val 5128"/>
            </a:avLst>
          </a:prstGeom>
          <a:solidFill>
            <a:srgbClr val="E1F5EE"/>
          </a:solidFill>
          <a:ln w="19050">
            <a:solidFill>
              <a:srgbClr val="5DCAA5"/>
            </a:solidFill>
            <a:prstDash val="solid"/>
          </a:ln>
        </p:spPr>
      </p:sp>
      <p:sp>
        <p:nvSpPr>
          <p:cNvPr id="13" name="Text 11"/>
          <p:cNvSpPr/>
          <p:nvPr/>
        </p:nvSpPr>
        <p:spPr>
          <a:xfrm>
            <a:off x="6208776" y="17007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THE DOUBT</a:t>
            </a:r>
            <a:endParaRPr lang="en-US" sz="950" dirty="0"/>
          </a:p>
        </p:txBody>
      </p:sp>
      <p:sp>
        <p:nvSpPr>
          <p:cNvPr id="14" name="Text 12"/>
          <p:cNvSpPr/>
          <p:nvPr/>
        </p:nvSpPr>
        <p:spPr>
          <a:xfrm>
            <a:off x="6208776" y="19751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Imposter syndrome</a:t>
            </a:r>
            <a:endParaRPr lang="en-US" sz="1500" dirty="0"/>
          </a:p>
        </p:txBody>
      </p:sp>
      <p:sp>
        <p:nvSpPr>
          <p:cNvPr id="15" name="Text 13"/>
          <p:cNvSpPr/>
          <p:nvPr/>
        </p:nvSpPr>
        <p:spPr>
          <a:xfrm>
            <a:off x="6208776" y="2633472"/>
            <a:ext cx="2240280" cy="5943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Who am I to offer this? Am I even good enough yet?</a:t>
            </a:r>
            <a:endParaRPr lang="en-US" sz="1150" dirty="0"/>
          </a:p>
        </p:txBody>
      </p:sp>
      <p:sp>
        <p:nvSpPr>
          <p:cNvPr id="16" name="Shape 14"/>
          <p:cNvSpPr/>
          <p:nvPr/>
        </p:nvSpPr>
        <p:spPr>
          <a:xfrm>
            <a:off x="502920" y="3566160"/>
            <a:ext cx="8138160" cy="822960"/>
          </a:xfrm>
          <a:prstGeom prst="roundRect">
            <a:avLst>
              <a:gd name="adj" fmla="val 8889"/>
            </a:avLst>
          </a:prstGeom>
          <a:solidFill>
            <a:srgbClr val="0F6E56"/>
          </a:solidFill>
          <a:ln/>
        </p:spPr>
      </p:sp>
      <p:sp>
        <p:nvSpPr>
          <p:cNvPr id="17" name="Text 15"/>
          <p:cNvSpPr/>
          <p:nvPr/>
        </p:nvSpPr>
        <p:spPr>
          <a:xfrm>
            <a:off x="731520" y="3566160"/>
            <a:ext cx="7680960" cy="82296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They're going to take that trip with someone. Why not the person who actually cares about getting it right?</a:t>
            </a:r>
            <a:endParaRPr lang="en-US" sz="15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WHY PEOPLE ACTUALLY SAY YES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Know, like, </a:t>
            </a:r>
            <a:pPr indent="0" marL="0">
              <a:buNone/>
            </a:pPr>
            <a:r>
              <a:rPr lang="en-US" sz="3000" b="1" dirty="0">
                <a:solidFill>
                  <a:srgbClr val="1D9E75"/>
                </a:solidFill>
                <a:latin typeface="Cambria" pitchFamily="34" charset="0"/>
                <a:ea typeface="Cambria" pitchFamily="34" charset="-122"/>
                <a:cs typeface="Cambria" pitchFamily="34" charset="-120"/>
              </a:rPr>
              <a:t>and trust.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Now flip it, because this is why reaching out works. People do business with people they know, like, and trust. It is the oldest rule there is, and your network already has all three. A stranger on a platform has to be earned from zero. The people who know you are not starting cold, they are starting warm. You are not imposing, you are offering an easier, better way to do something they already want to do.</a:t>
            </a:r>
            <a:endParaRPr lang="en-US" sz="1600" dirty="0"/>
          </a:p>
        </p:txBody>
      </p:sp>
      <p:sp>
        <p:nvSpPr>
          <p:cNvPr id="5" name="Shape 3"/>
          <p:cNvSpPr/>
          <p:nvPr/>
        </p:nvSpPr>
        <p:spPr>
          <a:xfrm>
            <a:off x="502920" y="3566160"/>
            <a:ext cx="8138160" cy="731520"/>
          </a:xfrm>
          <a:prstGeom prst="roundRect">
            <a:avLst>
              <a:gd name="adj" fmla="val 10000"/>
            </a:avLst>
          </a:prstGeom>
          <a:solidFill>
            <a:srgbClr val="0F6E56"/>
          </a:solidFill>
          <a:ln/>
        </p:spPr>
      </p:sp>
      <p:sp>
        <p:nvSpPr>
          <p:cNvPr id="6" name="Text 4"/>
          <p:cNvSpPr/>
          <p:nvPr/>
        </p:nvSpPr>
        <p:spPr>
          <a:xfrm>
            <a:off x="731520" y="356616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A stranger starts at zero. Your network starts at know, like, and trust. Don't waste that.</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REACH OUT LIKE A HUMAN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Without </a:t>
            </a:r>
            <a:pPr indent="0" marL="0">
              <a:buNone/>
            </a:pPr>
            <a:r>
              <a:rPr lang="en-US" sz="3000" b="1" dirty="0">
                <a:solidFill>
                  <a:srgbClr val="1D9E75"/>
                </a:solidFill>
                <a:latin typeface="Cambria" pitchFamily="34" charset="0"/>
                <a:ea typeface="Cambria" pitchFamily="34" charset="-122"/>
                <a:cs typeface="Cambria" pitchFamily="34" charset="-120"/>
              </a:rPr>
              <a:t>the ick.</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So how do you reach out without feeling gross? Be a person first, not a pitch. Open with them, not with you. How have you been. I thought of you when. Congratulations on. No hard sell, no copy-paste blast to fifty people at once. You are reconnecting with a human being you genuinely know, and you let the business part come later, and softly. If it would feel weird to say in person, don't type it.</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Lead with the person, not the pitch. Reconnect first, business second.</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GIVE FIRST, THEN INVITE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Value first, </a:t>
            </a:r>
            <a:pPr indent="0" marL="0">
              <a:buNone/>
            </a:pPr>
            <a:r>
              <a:rPr lang="en-US" sz="3000" b="1" dirty="0">
                <a:solidFill>
                  <a:srgbClr val="1D9E75"/>
                </a:solidFill>
                <a:latin typeface="Cambria" pitchFamily="34" charset="0"/>
                <a:ea typeface="Cambria" pitchFamily="34" charset="-122"/>
                <a:cs typeface="Cambria" pitchFamily="34" charset="-120"/>
              </a:rPr>
              <a:t>then the list.</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Once you have reconnected like a human, lead with value, not a request. Share something genuinely useful: a tip for the trip they mentioned, an article, an answer to a question they had. Give before you ask. And then, only then, comes the soft invite. By the way, I send out a few of these a month, want me to add you? You earned the invite by being useful first.</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Give something useful before you ask for anything. The invite is the easy part.</a:t>
            </a:r>
            <a:endParaRPr lang="en-US" sz="17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SO YOU ACTUALLY DO 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simple </a:t>
            </a:r>
            <a:pPr indent="0" marL="0">
              <a:buNone/>
            </a:pPr>
            <a:r>
              <a:rPr lang="en-US" sz="3000" b="1" dirty="0">
                <a:solidFill>
                  <a:srgbClr val="1D9E75"/>
                </a:solidFill>
                <a:latin typeface="Cambria" pitchFamily="34" charset="0"/>
                <a:ea typeface="Cambria" pitchFamily="34" charset="-122"/>
                <a:cs typeface="Cambria" pitchFamily="34" charset="-120"/>
              </a:rPr>
              <a:t>cadence.</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50" dirty="0">
                <a:solidFill>
                  <a:srgbClr val="3F4B59"/>
                </a:solidFill>
                <a:latin typeface="Calibri" pitchFamily="34" charset="0"/>
                <a:ea typeface="Calibri" pitchFamily="34" charset="-122"/>
                <a:cs typeface="Calibri" pitchFamily="34" charset="-120"/>
              </a:rPr>
              <a:t>The whole thing falls apart if it lives in your head as someday. So make it a tiny habit. A few reconnects a week, five names every Monday, whatever you will actually keep. Not a frantic blast to everyone you have ever met, just a steady trickle of genuine reconnections. Small and consistent beats big and never. This is Cruising Altitude, applied to the people you already know.</a:t>
            </a:r>
            <a:endParaRPr lang="en-US" sz="16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One genuine reconnect this week could already be your next booking.</a:t>
            </a:r>
            <a:endParaRPr lang="en-US"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WARM LIST · RESPECTFUL APPROACH · WHAT COMES BACK</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The network system, end to end.</a:t>
            </a:r>
            <a:endParaRPr lang="en-US" sz="2400" dirty="0"/>
          </a:p>
        </p:txBody>
      </p:sp>
      <p:pic>
        <p:nvPicPr>
          <p:cNvPr id="4" name="Image 0" descr="/Users/robertearl/Documents/Marketing Journeys/production/assets/mj-3.5-network.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3.5 — Your Network (People You Already Know)</dc:title>
  <dc:subject>PptxGenJS Presentation</dc:subject>
  <dc:creator>Marketing Journeys</dc:creator>
  <cp:lastModifiedBy>Marketing Journeys</cp:lastModifiedBy>
  <cp:revision>1</cp:revision>
  <dcterms:created xsi:type="dcterms:W3CDTF">2026-06-13T15:39:59Z</dcterms:created>
  <dcterms:modified xsi:type="dcterms:W3CDTF">2026-06-13T15:39:59Z</dcterms:modified>
</cp:coreProperties>
</file>