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3.2</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Make People </a:t>
            </a:r>
            <a:pPr indent="0" marL="0">
              <a:buNone/>
            </a:pPr>
            <a:r>
              <a:rPr lang="en-US" sz="4600" b="1" dirty="0">
                <a:solidFill>
                  <a:srgbClr val="9FE1CB"/>
                </a:solidFill>
                <a:latin typeface="Cambria" pitchFamily="34" charset="0"/>
                <a:ea typeface="Cambria" pitchFamily="34" charset="-122"/>
                <a:cs typeface="Cambria" pitchFamily="34" charset="-120"/>
              </a:rPr>
              <a:t>Want to Join</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My list is live. So why would anyone actually join it?</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HOOK, MAGNET, PITCH · ONE INVITATION</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Online and across the room.</a:t>
            </a:r>
            <a:endParaRPr lang="en-US" sz="2400" dirty="0"/>
          </a:p>
        </p:txBody>
      </p:sp>
      <p:pic>
        <p:nvPicPr>
          <p:cNvPr id="4" name="Image 0" descr="/Users/robertearl/Documents/Marketing Journeys/production/assets/mj-3.2-invitation.png">    </p:cNvPr>
          <p:cNvPicPr>
            <a:picLocks noChangeAspect="1"/>
          </p:cNvPicPr>
          <p:nvPr/>
        </p:nvPicPr>
        <p:blipFill>
          <a:blip r:embed="rId1"/>
          <a:stretch>
            <a:fillRect/>
          </a:stretch>
        </p:blipFill>
        <p:spPr>
          <a:xfrm>
            <a:off x="274320" y="1234440"/>
            <a:ext cx="8595360" cy="406908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THE INVITATION EVERYWHERE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Everywhere </a:t>
            </a:r>
            <a:pPr indent="0" marL="0">
              <a:buNone/>
            </a:pPr>
            <a:r>
              <a:rPr lang="en-US" sz="3000" b="1" dirty="0">
                <a:solidFill>
                  <a:srgbClr val="1D9E75"/>
                </a:solidFill>
                <a:latin typeface="Cambria" pitchFamily="34" charset="0"/>
                <a:ea typeface="Cambria" pitchFamily="34" charset="-122"/>
                <a:cs typeface="Cambria" pitchFamily="34" charset="-120"/>
              </a:rPr>
              <a:t>it counts.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Your bio. The call to action under every post. The button on your site. And your spoken pitch at every event, every dinner, every school pickup. Hook and magnet pull them online. The pitch carries you face to face. Same invitation, every arena.</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An invitation nobody meets is just a nice idea.</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Write </a:t>
            </a:r>
            <a:pPr indent="0" marL="0">
              <a:buNone/>
            </a:pPr>
            <a:r>
              <a:rPr lang="en-US" sz="3000" b="1" dirty="0">
                <a:solidFill>
                  <a:srgbClr val="1D9E75"/>
                </a:solidFill>
                <a:latin typeface="Cambria" pitchFamily="34" charset="0"/>
                <a:ea typeface="Cambria" pitchFamily="34" charset="-122"/>
                <a:cs typeface="Cambria" pitchFamily="34" charset="-120"/>
              </a:rPr>
              <a:t>your invitation.</a:t>
            </a:r>
            <a:endParaRPr lang="en-US" sz="3000" dirty="0"/>
          </a:p>
        </p:txBody>
      </p:sp>
      <p:sp>
        <p:nvSpPr>
          <p:cNvPr id="4" name="Shape 2"/>
          <p:cNvSpPr/>
          <p:nvPr/>
        </p:nvSpPr>
        <p:spPr>
          <a:xfrm>
            <a:off x="502920" y="1737360"/>
            <a:ext cx="502920" cy="502920"/>
          </a:xfrm>
          <a:prstGeom prst="ellipse">
            <a:avLst/>
          </a:prstGeom>
          <a:solidFill>
            <a:srgbClr val="D85A30"/>
          </a:solidFill>
          <a:ln/>
        </p:spPr>
      </p:sp>
      <p:sp>
        <p:nvSpPr>
          <p:cNvPr id="5" name="Text 3"/>
          <p:cNvSpPr/>
          <p:nvPr/>
        </p:nvSpPr>
        <p:spPr>
          <a:xfrm>
            <a:off x="502920" y="17373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6916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hook</a:t>
            </a:r>
            <a:endParaRPr lang="en-US" sz="1600" dirty="0"/>
          </a:p>
        </p:txBody>
      </p:sp>
      <p:sp>
        <p:nvSpPr>
          <p:cNvPr id="7" name="Text 5"/>
          <p:cNvSpPr/>
          <p:nvPr/>
        </p:nvSpPr>
        <p:spPr>
          <a:xfrm>
            <a:off x="4114800" y="16916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One scroll-stopping line, pointed at less time, less hassle, all the expertise. (The Invitation worksheet.)</a:t>
            </a:r>
            <a:endParaRPr lang="en-US" sz="1250" dirty="0"/>
          </a:p>
        </p:txBody>
      </p:sp>
      <p:sp>
        <p:nvSpPr>
          <p:cNvPr id="8" name="Shape 6"/>
          <p:cNvSpPr/>
          <p:nvPr/>
        </p:nvSpPr>
        <p:spPr>
          <a:xfrm>
            <a:off x="502920" y="2651760"/>
            <a:ext cx="502920" cy="502920"/>
          </a:xfrm>
          <a:prstGeom prst="ellipse">
            <a:avLst/>
          </a:prstGeom>
          <a:solidFill>
            <a:srgbClr val="D85A30"/>
          </a:solidFill>
          <a:ln/>
        </p:spPr>
      </p:sp>
      <p:sp>
        <p:nvSpPr>
          <p:cNvPr id="9" name="Text 7"/>
          <p:cNvSpPr/>
          <p:nvPr/>
        </p:nvSpPr>
        <p:spPr>
          <a:xfrm>
            <a:off x="502920" y="26517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060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magnet promise</a:t>
            </a:r>
            <a:endParaRPr lang="en-US" sz="1600" dirty="0"/>
          </a:p>
        </p:txBody>
      </p:sp>
      <p:sp>
        <p:nvSpPr>
          <p:cNvPr id="11" name="Text 9"/>
          <p:cNvSpPr/>
          <p:nvPr/>
        </p:nvSpPr>
        <p:spPr>
          <a:xfrm>
            <a:off x="4114800" y="26060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Make 2.5's magnet irresistible: specific, immediate, theirs.</a:t>
            </a:r>
            <a:endParaRPr lang="en-US" sz="1250" dirty="0"/>
          </a:p>
        </p:txBody>
      </p:sp>
      <p:sp>
        <p:nvSpPr>
          <p:cNvPr id="12" name="Shape 10"/>
          <p:cNvSpPr/>
          <p:nvPr/>
        </p:nvSpPr>
        <p:spPr>
          <a:xfrm>
            <a:off x="502920" y="3566160"/>
            <a:ext cx="502920" cy="502920"/>
          </a:xfrm>
          <a:prstGeom prst="ellipse">
            <a:avLst/>
          </a:prstGeom>
          <a:solidFill>
            <a:srgbClr val="D85A30"/>
          </a:solidFill>
          <a:ln/>
        </p:spPr>
      </p:sp>
      <p:sp>
        <p:nvSpPr>
          <p:cNvPr id="13" name="Text 11"/>
          <p:cNvSpPr/>
          <p:nvPr/>
        </p:nvSpPr>
        <p:spPr>
          <a:xfrm>
            <a:off x="502920" y="35661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204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pitch, both ways</a:t>
            </a:r>
            <a:endParaRPr lang="en-US" sz="1600" dirty="0"/>
          </a:p>
        </p:txBody>
      </p:sp>
      <p:sp>
        <p:nvSpPr>
          <p:cNvPr id="15" name="Text 13"/>
          <p:cNvSpPr/>
          <p:nvPr/>
        </p:nvSpPr>
        <p:spPr>
          <a:xfrm>
            <a:off x="4114800" y="35204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The online one-liner, and the spoken version for the next time someone asks what you do.</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copy. </a:t>
            </a:r>
            <a:pPr indent="0" marL="0">
              <a:buNone/>
            </a:pPr>
            <a:r>
              <a:rPr lang="en-US" sz="2500" b="1" dirty="0">
                <a:solidFill>
                  <a:srgbClr val="1D9E75"/>
                </a:solidFill>
                <a:latin typeface="Cambria" pitchFamily="34" charset="0"/>
                <a:ea typeface="Cambria" pitchFamily="34" charset="-122"/>
                <a:cs typeface="Cambria" pitchFamily="34" charset="-120"/>
              </a:rPr>
              <a:t>An invitation writer.</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HOOKS</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10 scroll-stoppers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Give it your magnet and niche, get 10 hooks to test.</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PROMISE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Sharpen the magnet</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rewrites your magnet as a promise people crave.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PITCH</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Online + out loud</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your bio line and your spoken elevator pitch.</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Give them a reason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they can't scroll past.</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draft a hook and a pitch today. Sharpening them until they actually stop the scroll and roll off your tongue at a party is the work, and the reps matter. That's what we do together, until your invitation lands online and across the room.</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3.3  Cruising Altitude: the momentum that keeps the inquiries coming.</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spoken pitch in the community and read it out loud once.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IN 2.5 YOU BUILT THE MACHINE</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Now write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the invitation.</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A list this good is wasted if nobody wants in. Today you write the invitation they can't scroll past, the hook, the magnet, and the pitch. Reach was never the point.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FIRST 3 SECONDS DECIDE EVERYTHING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hook: </a:t>
            </a:r>
            <a:pPr indent="0" marL="0">
              <a:buNone/>
            </a:pPr>
            <a:r>
              <a:rPr lang="en-US" sz="3000" b="1" dirty="0">
                <a:solidFill>
                  <a:srgbClr val="1D9E75"/>
                </a:solidFill>
                <a:latin typeface="Cambria" pitchFamily="34" charset="0"/>
                <a:ea typeface="Cambria" pitchFamily="34" charset="-122"/>
                <a:cs typeface="Cambria" pitchFamily="34" charset="-120"/>
              </a:rPr>
              <a:t>stop the scroll.</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A hook is the first line that makes someone stop. It works on curiosity (an open loop they need to close), on specificity (a number, a place, a person), and on a problem they actually feel. Not "travel tips." Try "the one mistake that ruins a first trip to Italy."</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If the first line doesn't stop them, nothing after it gets read.</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THEY ACTUALLY WANT YOU</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Less time, less hassle, </a:t>
            </a:r>
            <a:pPr indent="0" marL="0">
              <a:buNone/>
            </a:pPr>
            <a:r>
              <a:rPr lang="en-US" sz="2500" b="1" dirty="0">
                <a:solidFill>
                  <a:srgbClr val="1D9E75"/>
                </a:solidFill>
                <a:latin typeface="Cambria" pitchFamily="34" charset="0"/>
                <a:ea typeface="Cambria" pitchFamily="34" charset="-122"/>
                <a:cs typeface="Cambria" pitchFamily="34" charset="-120"/>
              </a:rPr>
              <a:t>all the expertise.</a:t>
            </a:r>
            <a:endParaRPr lang="en-US" sz="25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Under every good hook is the real reason someone wants to work with you. You give them their time back. You take away the hassle. And you bring expertise they don't have and can't just Google. That is the promise every hook should point straight at.</a:t>
            </a:r>
            <a:endParaRPr lang="en-US" sz="1700" dirty="0"/>
          </a:p>
        </p:txBody>
      </p:sp>
      <p:sp>
        <p:nvSpPr>
          <p:cNvPr id="5" name="Shape 3"/>
          <p:cNvSpPr/>
          <p:nvPr/>
        </p:nvSpPr>
        <p:spPr>
          <a:xfrm>
            <a:off x="502920" y="3520440"/>
            <a:ext cx="8138160" cy="777240"/>
          </a:xfrm>
          <a:prstGeom prst="roundRect">
            <a:avLst>
              <a:gd name="adj" fmla="val 9412"/>
            </a:avLst>
          </a:prstGeom>
          <a:solidFill>
            <a:srgbClr val="0F6E56"/>
          </a:solidFill>
          <a:ln/>
        </p:spPr>
      </p:sp>
      <p:sp>
        <p:nvSpPr>
          <p:cNvPr id="6" name="Text 4"/>
          <p:cNvSpPr/>
          <p:nvPr/>
        </p:nvSpPr>
        <p:spPr>
          <a:xfrm>
            <a:off x="731520" y="3520440"/>
            <a:ext cx="7680960" cy="77724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Don't sell "travel." Sell their time back, their stress gone, and your expertise on their side.</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FROM DELIVERABLE TO DESIRE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promise </a:t>
            </a:r>
            <a:pPr indent="0" marL="0">
              <a:buNone/>
            </a:pPr>
            <a:r>
              <a:rPr lang="en-US" sz="3000" b="1" dirty="0">
                <a:solidFill>
                  <a:srgbClr val="1D9E75"/>
                </a:solidFill>
                <a:latin typeface="Cambria" pitchFamily="34" charset="0"/>
                <a:ea typeface="Cambria" pitchFamily="34" charset="-122"/>
                <a:cs typeface="Cambria" pitchFamily="34" charset="-120"/>
              </a:rPr>
              <a:t>they crave.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In 2.5 you built the magnet. Now make it irresistible. The pull is specific, immediate, and theirs, a clear outcome they want, that they can get right now, made for exactly them. "A free 3-day Italy plan" beats "my newsletter" every single time.</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Available isn't the same as wanted. Make the promise impossible to ignore.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NOW SAY IT OUT LOUD</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Your pitch.</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one line that makes joining, or hiring you, obvious. And you need it in two places: on a screen, and out of your mouth at a party.</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"I SELL TRIPS" IS NOT A PITCH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Tight. Succinct. </a:t>
            </a:r>
            <a:pPr indent="0" marL="0">
              <a:buNone/>
            </a:pPr>
            <a:r>
              <a:rPr lang="en-US" sz="3000" b="1" dirty="0">
                <a:solidFill>
                  <a:srgbClr val="1D9E75"/>
                </a:solidFill>
                <a:latin typeface="Cambria" pitchFamily="34" charset="0"/>
                <a:ea typeface="Cambria" pitchFamily="34" charset="-122"/>
                <a:cs typeface="Cambria" pitchFamily="34" charset="-120"/>
              </a:rPr>
              <a:t>Unique.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A job title ends the conversation. A real pitch passes three tests. Tight: you can say it in one breath. Succinct: every word earns its place. Unique: only you could say it, because if a competitor could say it word for word, it isn't yours yet. One structure that nails all three: "You know how [problem]? I [what you do], so [the payoff]."</a:t>
            </a:r>
            <a:endParaRPr lang="en-US" sz="1600" dirty="0"/>
          </a:p>
        </p:txBody>
      </p:sp>
      <p:sp>
        <p:nvSpPr>
          <p:cNvPr id="5" name="Shape 3"/>
          <p:cNvSpPr/>
          <p:nvPr/>
        </p:nvSpPr>
        <p:spPr>
          <a:xfrm>
            <a:off x="502920" y="3520440"/>
            <a:ext cx="8138160" cy="777240"/>
          </a:xfrm>
          <a:prstGeom prst="roundRect">
            <a:avLst>
              <a:gd name="adj" fmla="val 9412"/>
            </a:avLst>
          </a:prstGeom>
          <a:solidFill>
            <a:srgbClr val="0F6E56"/>
          </a:solidFill>
          <a:ln/>
        </p:spPr>
      </p:sp>
      <p:sp>
        <p:nvSpPr>
          <p:cNvPr id="6" name="Text 4"/>
          <p:cNvSpPr/>
          <p:nvPr/>
        </p:nvSpPr>
        <p:spPr>
          <a:xfrm>
            <a:off x="731520" y="3520440"/>
            <a:ext cx="7680960" cy="77724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The real test: does it make them lean in and ask, "ooh, how do you do that?"</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WRITTEN ONE-LINER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pitch, </a:t>
            </a:r>
            <a:pPr indent="0" marL="0">
              <a:buNone/>
            </a:pPr>
            <a:r>
              <a:rPr lang="en-US" sz="3000" b="1" dirty="0">
                <a:solidFill>
                  <a:srgbClr val="1D9E75"/>
                </a:solidFill>
                <a:latin typeface="Cambria" pitchFamily="34" charset="0"/>
                <a:ea typeface="Cambria" pitchFamily="34" charset="-122"/>
                <a:cs typeface="Cambria" pitchFamily="34" charset="-120"/>
              </a:rPr>
              <a:t>online.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This is your bio, your profile, the line under your name. Build it on your proof line from 1.2: "I help [who] do [what], so they get their time back, lose the hassle, and have real expertise on their side." Clear enough that a stranger gets it in one read.</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If your bio doesn't say who you help and why it's worth it, it's just decoration.</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COCKTAIL PARTY, BNI, THE CHAMBER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pitch, </a:t>
            </a:r>
            <a:pPr indent="0" marL="0">
              <a:buNone/>
            </a:pPr>
            <a:r>
              <a:rPr lang="en-US" sz="3000" b="1" dirty="0">
                <a:solidFill>
                  <a:srgbClr val="1D9E75"/>
                </a:solidFill>
                <a:latin typeface="Cambria" pitchFamily="34" charset="0"/>
                <a:ea typeface="Cambria" pitchFamily="34" charset="-122"/>
                <a:cs typeface="Cambria" pitchFamily="34" charset="-120"/>
              </a:rPr>
              <a:t>out loud.</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Someone asks "what do you do?" and you've got five seconds. Don't say "I'm a travel agent." Say what you do for people: "I take the time and the stress out of planning the trip of a lifetime, so my clients just show up and enjoy it." Practice it until it's natural.</a:t>
            </a:r>
            <a:endParaRPr lang="en-US" sz="1700" dirty="0"/>
          </a:p>
        </p:txBody>
      </p:sp>
      <p:sp>
        <p:nvSpPr>
          <p:cNvPr id="5" name="Shape 3"/>
          <p:cNvSpPr/>
          <p:nvPr/>
        </p:nvSpPr>
        <p:spPr>
          <a:xfrm>
            <a:off x="502920" y="347472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474720"/>
            <a:ext cx="7680960" cy="777240"/>
          </a:xfrm>
          <a:prstGeom prst="rect">
            <a:avLst/>
          </a:prstGeom>
          <a:noFill/>
          <a:ln/>
        </p:spPr>
        <p:txBody>
          <a:bodyPr wrap="square" rtlCol="0" anchor="ctr">
            <a:normAutofit/>
          </a:bodyPr>
          <a:lstStyle/>
          <a:p>
            <a:pPr algn="ctr" indent="0" marL="0">
              <a:buNone/>
            </a:pPr>
            <a:r>
              <a:rPr lang="en-US" sz="1700" b="1" dirty="0">
                <a:solidFill>
                  <a:srgbClr val="993C1D"/>
                </a:solidFill>
                <a:latin typeface="Cambria" pitchFamily="34" charset="0"/>
                <a:ea typeface="Cambria" pitchFamily="34" charset="-122"/>
                <a:cs typeface="Cambria" pitchFamily="34" charset="-120"/>
              </a:rPr>
              <a:t>"What do you do?" is the most valuable question you'll get asked. Have the answer ready.</a:t>
            </a:r>
            <a:endParaRPr lang="en-US" sz="1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3.2 — Make People Want to Join</dc:title>
  <dc:subject>PptxGenJS Presentation</dc:subject>
  <dc:creator>Marketing Journeys</dc:creator>
  <cp:lastModifiedBy>Marketing Journeys</cp:lastModifiedBy>
  <cp:revision>1</cp:revision>
  <dcterms:created xsi:type="dcterms:W3CDTF">2026-06-13T15:09:05Z</dcterms:created>
  <dcterms:modified xsi:type="dcterms:W3CDTF">2026-06-13T15:09:05Z</dcterms:modified>
</cp:coreProperties>
</file>