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notesMasterIdLst>
    <p:notesMasterId r:id="rId16"/>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20"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CAPTURE</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3.10</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4600" b="1" dirty="0">
                <a:solidFill>
                  <a:srgbClr val="FFFFFF"/>
                </a:solidFill>
                <a:latin typeface="Cambria" pitchFamily="34" charset="0"/>
                <a:ea typeface="Cambria" pitchFamily="34" charset="-122"/>
                <a:cs typeface="Cambria" pitchFamily="34" charset="-120"/>
              </a:rPr>
              <a:t>Paid </a:t>
            </a:r>
            <a:pPr indent="0" marL="0">
              <a:buNone/>
            </a:pPr>
            <a:r>
              <a:rPr lang="en-US" sz="4600" b="1" dirty="0">
                <a:solidFill>
                  <a:srgbClr val="9FE1CB"/>
                </a:solidFill>
                <a:latin typeface="Cambria" pitchFamily="34" charset="0"/>
                <a:ea typeface="Cambria" pitchFamily="34" charset="-122"/>
                <a:cs typeface="Cambria" pitchFamily="34" charset="-120"/>
              </a:rPr>
              <a:t>Lead Gen</a:t>
            </a:r>
            <a:endParaRPr lang="en-US" sz="46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Is paying to reach people actually worth it for me?</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BEFORE YOU PAY · RUN A SMALL TEST · KEEP, KILL, OR SCALE</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Paid, as a test.</a:t>
            </a:r>
            <a:endParaRPr lang="en-US" sz="2400" dirty="0"/>
          </a:p>
        </p:txBody>
      </p:sp>
      <p:pic>
        <p:nvPicPr>
          <p:cNvPr id="4" name="Image 0" descr="/Users/robertearl/Documents/Marketing Journeys/production/assets/mj-3.10-paid.png">    </p:cNvPr>
          <p:cNvPicPr>
            <a:picLocks noChangeAspect="1"/>
          </p:cNvPicPr>
          <p:nvPr/>
        </p:nvPicPr>
        <p:blipFill>
          <a:blip r:embed="rId1"/>
          <a:stretch>
            <a:fillRect/>
          </a:stretch>
        </p:blipFill>
        <p:spPr>
          <a:xfrm>
            <a:off x="228600" y="1234440"/>
            <a:ext cx="8686800" cy="393192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500" b="1" dirty="0">
                <a:solidFill>
                  <a:srgbClr val="1C2733"/>
                </a:solidFill>
                <a:latin typeface="Cambria" pitchFamily="34" charset="0"/>
                <a:ea typeface="Cambria" pitchFamily="34" charset="-122"/>
                <a:cs typeface="Cambria" pitchFamily="34" charset="-120"/>
              </a:rPr>
              <a:t>More than copy. </a:t>
            </a:r>
            <a:pPr indent="0" marL="0">
              <a:buNone/>
            </a:pPr>
            <a:r>
              <a:rPr lang="en-US" sz="2500" b="1" dirty="0">
                <a:solidFill>
                  <a:srgbClr val="1D9E75"/>
                </a:solidFill>
                <a:latin typeface="Cambria" pitchFamily="34" charset="0"/>
                <a:ea typeface="Cambria" pitchFamily="34" charset="-122"/>
                <a:cs typeface="Cambria" pitchFamily="34" charset="-120"/>
              </a:rPr>
              <a:t>Your media buyer.</a:t>
            </a:r>
            <a:endParaRPr lang="en-US" sz="25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WRITE</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Ad variations</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writes several versions of your ad to test against each other.</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TARGET</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Who to reach</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suggests the audience and the offer angle most likely to land.</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READ</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Read the results</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Paste your numbers; it tells you keep, kill, or scale, in plain English.</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Run </a:t>
            </a:r>
            <a:pPr indent="0" marL="0">
              <a:buNone/>
            </a:pPr>
            <a:r>
              <a:rPr lang="en-US" sz="3000" b="1" dirty="0">
                <a:solidFill>
                  <a:srgbClr val="1D9E75"/>
                </a:solidFill>
                <a:latin typeface="Cambria" pitchFamily="34" charset="0"/>
                <a:ea typeface="Cambria" pitchFamily="34" charset="-122"/>
                <a:cs typeface="Cambria" pitchFamily="34" charset="-120"/>
              </a:rPr>
              <a:t>one small test.</a:t>
            </a:r>
            <a:endParaRPr lang="en-US" sz="3000" dirty="0"/>
          </a:p>
        </p:txBody>
      </p:sp>
      <p:sp>
        <p:nvSpPr>
          <p:cNvPr id="4" name="Shape 2"/>
          <p:cNvSpPr/>
          <p:nvPr/>
        </p:nvSpPr>
        <p:spPr>
          <a:xfrm>
            <a:off x="502920" y="1828800"/>
            <a:ext cx="502920" cy="502920"/>
          </a:xfrm>
          <a:prstGeom prst="ellipse">
            <a:avLst/>
          </a:prstGeom>
          <a:solidFill>
            <a:srgbClr val="D85A30"/>
          </a:solidFill>
          <a:ln/>
        </p:spPr>
      </p:sp>
      <p:sp>
        <p:nvSpPr>
          <p:cNvPr id="5" name="Text 3"/>
          <p:cNvSpPr/>
          <p:nvPr/>
        </p:nvSpPr>
        <p:spPr>
          <a:xfrm>
            <a:off x="502920" y="18288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830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test budget</a:t>
            </a:r>
            <a:endParaRPr lang="en-US" sz="1600" dirty="0"/>
          </a:p>
        </p:txBody>
      </p:sp>
      <p:sp>
        <p:nvSpPr>
          <p:cNvPr id="7" name="Text 5"/>
          <p:cNvSpPr/>
          <p:nvPr/>
        </p:nvSpPr>
        <p:spPr>
          <a:xfrm>
            <a:off x="4114800" y="17830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Set a small amount you can afford to learn from. (The Your Test worksheet.)</a:t>
            </a:r>
            <a:endParaRPr lang="en-US" sz="1250" dirty="0"/>
          </a:p>
        </p:txBody>
      </p:sp>
      <p:sp>
        <p:nvSpPr>
          <p:cNvPr id="8" name="Shape 6"/>
          <p:cNvSpPr/>
          <p:nvPr/>
        </p:nvSpPr>
        <p:spPr>
          <a:xfrm>
            <a:off x="502920" y="2743200"/>
            <a:ext cx="502920" cy="502920"/>
          </a:xfrm>
          <a:prstGeom prst="ellipse">
            <a:avLst/>
          </a:prstGeom>
          <a:solidFill>
            <a:srgbClr val="D85A30"/>
          </a:solidFill>
          <a:ln/>
        </p:spPr>
      </p:sp>
      <p:sp>
        <p:nvSpPr>
          <p:cNvPr id="9" name="Text 7"/>
          <p:cNvSpPr/>
          <p:nvPr/>
        </p:nvSpPr>
        <p:spPr>
          <a:xfrm>
            <a:off x="502920" y="27432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974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one ad</a:t>
            </a:r>
            <a:endParaRPr lang="en-US" sz="1600" dirty="0"/>
          </a:p>
        </p:txBody>
      </p:sp>
      <p:sp>
        <p:nvSpPr>
          <p:cNvPr id="11" name="Text 9"/>
          <p:cNvSpPr/>
          <p:nvPr/>
        </p:nvSpPr>
        <p:spPr>
          <a:xfrm>
            <a:off x="4114800" y="26974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Boost one post, or run one simple ad pointing at your magnet.</a:t>
            </a:r>
            <a:endParaRPr lang="en-US" sz="1250" dirty="0"/>
          </a:p>
        </p:txBody>
      </p:sp>
      <p:sp>
        <p:nvSpPr>
          <p:cNvPr id="12" name="Shape 10"/>
          <p:cNvSpPr/>
          <p:nvPr/>
        </p:nvSpPr>
        <p:spPr>
          <a:xfrm>
            <a:off x="502920" y="3657600"/>
            <a:ext cx="502920" cy="502920"/>
          </a:xfrm>
          <a:prstGeom prst="ellipse">
            <a:avLst/>
          </a:prstGeom>
          <a:solidFill>
            <a:srgbClr val="D85A30"/>
          </a:solidFill>
          <a:ln/>
        </p:spPr>
      </p:sp>
      <p:sp>
        <p:nvSpPr>
          <p:cNvPr id="13" name="Text 11"/>
          <p:cNvSpPr/>
          <p:nvPr/>
        </p:nvSpPr>
        <p:spPr>
          <a:xfrm>
            <a:off x="502920" y="36576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6118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The single number</a:t>
            </a:r>
            <a:endParaRPr lang="en-US" sz="1600" dirty="0"/>
          </a:p>
        </p:txBody>
      </p:sp>
      <p:sp>
        <p:nvSpPr>
          <p:cNvPr id="15" name="Text 13"/>
          <p:cNvSpPr/>
          <p:nvPr/>
        </p:nvSpPr>
        <p:spPr>
          <a:xfrm>
            <a:off x="4114800" y="36118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Pick the one number you'll watch, cost per lead, then keep, kill, or scale.</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Test small.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Read honestly.</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launch one small ad this week. Reading the number without ego, and knowing when to kill or scale, is what we do together. The last route, your sails full.</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Part 4, Confirm: turning all this interest into bookings.</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your one number, cost per lead, after your test.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THE LAST ROUTE, THE ONLY ONE YOU PAY FOR</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000" b="1" dirty="0">
                <a:solidFill>
                  <a:srgbClr val="FFFFFF"/>
                </a:solidFill>
                <a:latin typeface="Cambria" pitchFamily="34" charset="0"/>
                <a:ea typeface="Cambria" pitchFamily="34" charset="-122"/>
                <a:cs typeface="Cambria" pitchFamily="34" charset="-120"/>
              </a:rPr>
              <a:t>You don't need
</a:t>
            </a:r>
            <a:endParaRPr lang="en-US" sz="3000" dirty="0"/>
          </a:p>
          <a:p>
            <a:pPr indent="0" marL="0">
              <a:lnSpc>
                <a:spcPct val="108000"/>
              </a:lnSpc>
              <a:buNone/>
            </a:pPr>
            <a:r>
              <a:rPr lang="en-US" sz="3000" b="1" dirty="0">
                <a:solidFill>
                  <a:srgbClr val="9FE1CB"/>
                </a:solidFill>
                <a:latin typeface="Cambria" pitchFamily="34" charset="0"/>
                <a:ea typeface="Cambria" pitchFamily="34" charset="-122"/>
                <a:cs typeface="Cambria" pitchFamily="34" charset="-120"/>
              </a:rPr>
              <a:t>a big budget.</a:t>
            </a:r>
            <a:endParaRPr lang="en-US" sz="30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Every other route cost time and effort, not cash. This one costs money, but not much. You need a small, smart test that tells you whether paying to reach people is worth it for you.</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DON'T PAY UNTIL THIS IS TRUE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When paid </a:t>
            </a:r>
            <a:pPr indent="0" marL="0">
              <a:buNone/>
            </a:pPr>
            <a:r>
              <a:rPr lang="en-US" sz="3000" b="1" dirty="0">
                <a:solidFill>
                  <a:srgbClr val="1D9E75"/>
                </a:solidFill>
                <a:latin typeface="Cambria" pitchFamily="34" charset="0"/>
                <a:ea typeface="Cambria" pitchFamily="34" charset="-122"/>
                <a:cs typeface="Cambria" pitchFamily="34" charset="-120"/>
              </a:rPr>
              <a:t>makes sense.</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600" dirty="0">
                <a:solidFill>
                  <a:srgbClr val="3F4B59"/>
                </a:solidFill>
                <a:latin typeface="Calibri" pitchFamily="34" charset="0"/>
                <a:ea typeface="Calibri" pitchFamily="34" charset="-122"/>
                <a:cs typeface="Calibri" pitchFamily="34" charset="-120"/>
              </a:rPr>
              <a:t>Paid is not where you start, it is where you pour fuel on something that already works. So before you spend a dollar, two things must be true. You have an offer people actually want, your magnet. And you have a place that captures them, your landing page and list from 2.5. Paid traffic with no offer and nowhere to capture is money poured straight onto the ground. Get those right first, then paid multiplies them.</a:t>
            </a:r>
            <a:endParaRPr lang="en-US" sz="160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600" b="1" dirty="0">
                <a:solidFill>
                  <a:srgbClr val="FFFFFF"/>
                </a:solidFill>
                <a:latin typeface="Cambria" pitchFamily="34" charset="0"/>
                <a:ea typeface="Cambria" pitchFamily="34" charset="-122"/>
                <a:cs typeface="Cambria" pitchFamily="34" charset="-120"/>
              </a:rPr>
              <a:t>Paid amplifies what works. With no offer and no capture, it just amplifies zero.</a:t>
            </a:r>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MENU, OLD AND NEW</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Where you </a:t>
            </a:r>
            <a:pPr indent="0" marL="0">
              <a:buNone/>
            </a:pPr>
            <a:r>
              <a:rPr lang="en-US" sz="3000" b="1" dirty="0">
                <a:solidFill>
                  <a:srgbClr val="1D9E75"/>
                </a:solidFill>
                <a:latin typeface="Cambria" pitchFamily="34" charset="0"/>
                <a:ea typeface="Cambria" pitchFamily="34" charset="-122"/>
                <a:cs typeface="Cambria" pitchFamily="34" charset="-120"/>
              </a:rPr>
              <a:t>can pay.</a:t>
            </a:r>
            <a:endParaRPr lang="en-US" sz="3000" dirty="0"/>
          </a:p>
        </p:txBody>
      </p:sp>
      <p:sp>
        <p:nvSpPr>
          <p:cNvPr id="4" name="Shape 2"/>
          <p:cNvSpPr/>
          <p:nvPr/>
        </p:nvSpPr>
        <p:spPr>
          <a:xfrm>
            <a:off x="502920" y="1691640"/>
            <a:ext cx="3931920" cy="1783080"/>
          </a:xfrm>
          <a:prstGeom prst="roundRect">
            <a:avLst>
              <a:gd name="adj" fmla="val 5128"/>
            </a:avLst>
          </a:prstGeom>
          <a:solidFill>
            <a:srgbClr val="E1F5EE"/>
          </a:solidFill>
          <a:ln w="19050">
            <a:solidFill>
              <a:srgbClr val="5DCAA5"/>
            </a:solidFill>
            <a:prstDash val="solid"/>
          </a:ln>
        </p:spPr>
      </p:sp>
      <p:sp>
        <p:nvSpPr>
          <p:cNvPr id="5" name="Text 3"/>
          <p:cNvSpPr/>
          <p:nvPr/>
        </p:nvSpPr>
        <p:spPr>
          <a:xfrm>
            <a:off x="758952" y="185623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Digital (start here)</a:t>
            </a:r>
            <a:endParaRPr lang="en-US" sz="1600" dirty="0"/>
          </a:p>
        </p:txBody>
      </p:sp>
      <p:sp>
        <p:nvSpPr>
          <p:cNvPr id="6" name="Text 4"/>
          <p:cNvSpPr/>
          <p:nvPr/>
        </p:nvSpPr>
        <p:spPr>
          <a:xfrm>
            <a:off x="758952" y="2350008"/>
            <a:ext cx="3474720" cy="96012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Paid social, boost a post. Pay-per-click, Google Ads on your 3.9 keywords. Paid directory listings.</a:t>
            </a:r>
            <a:endParaRPr lang="en-US" sz="1350" dirty="0"/>
          </a:p>
        </p:txBody>
      </p:sp>
      <p:sp>
        <p:nvSpPr>
          <p:cNvPr id="7" name="Shape 5"/>
          <p:cNvSpPr/>
          <p:nvPr/>
        </p:nvSpPr>
        <p:spPr>
          <a:xfrm>
            <a:off x="4709160" y="1691640"/>
            <a:ext cx="3931920" cy="1783080"/>
          </a:xfrm>
          <a:prstGeom prst="roundRect">
            <a:avLst>
              <a:gd name="adj" fmla="val 5128"/>
            </a:avLst>
          </a:prstGeom>
          <a:solidFill>
            <a:srgbClr val="E1F5EE"/>
          </a:solidFill>
          <a:ln w="19050">
            <a:solidFill>
              <a:srgbClr val="5DCAA5"/>
            </a:solidFill>
            <a:prstDash val="solid"/>
          </a:ln>
        </p:spPr>
      </p:sp>
      <p:sp>
        <p:nvSpPr>
          <p:cNvPr id="8" name="Text 6"/>
          <p:cNvSpPr/>
          <p:nvPr/>
        </p:nvSpPr>
        <p:spPr>
          <a:xfrm>
            <a:off x="4965192" y="185623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Traditional (still works)</a:t>
            </a:r>
            <a:endParaRPr lang="en-US" sz="1600" dirty="0"/>
          </a:p>
        </p:txBody>
      </p:sp>
      <p:sp>
        <p:nvSpPr>
          <p:cNvPr id="9" name="Text 7"/>
          <p:cNvSpPr/>
          <p:nvPr/>
        </p:nvSpPr>
        <p:spPr>
          <a:xfrm>
            <a:off x="4965192" y="2350008"/>
            <a:ext cx="3474720" cy="96012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Newspaper. Yellow Pages. Local magazines. Often a fit for older or hyper-local audiences.</a:t>
            </a:r>
            <a:endParaRPr lang="en-US" sz="1350" dirty="0"/>
          </a:p>
        </p:txBody>
      </p:sp>
      <p:sp>
        <p:nvSpPr>
          <p:cNvPr id="10" name="Shape 8"/>
          <p:cNvSpPr/>
          <p:nvPr/>
        </p:nvSpPr>
        <p:spPr>
          <a:xfrm>
            <a:off x="502920" y="3703320"/>
            <a:ext cx="8138160" cy="731520"/>
          </a:xfrm>
          <a:prstGeom prst="roundRect">
            <a:avLst>
              <a:gd name="adj" fmla="val 10000"/>
            </a:avLst>
          </a:prstGeom>
          <a:solidFill>
            <a:srgbClr val="0F6E56"/>
          </a:solidFill>
          <a:ln/>
        </p:spPr>
      </p:sp>
      <p:sp>
        <p:nvSpPr>
          <p:cNvPr id="11" name="Text 9"/>
          <p:cNvSpPr/>
          <p:nvPr/>
        </p:nvSpPr>
        <p:spPr>
          <a:xfrm>
            <a:off x="731520" y="3703320"/>
            <a:ext cx="7680960" cy="731520"/>
          </a:xfrm>
          <a:prstGeom prst="rect">
            <a:avLst/>
          </a:prstGeom>
          <a:noFill/>
          <a:ln/>
        </p:spPr>
        <p:txBody>
          <a:bodyPr wrap="square" rtlCol="0" anchor="ctr">
            <a:normAutofit/>
          </a:bodyPr>
          <a:lstStyle/>
          <a:p>
            <a:pPr algn="ctr" indent="0" marL="0">
              <a:buNone/>
            </a:pPr>
            <a:r>
              <a:rPr lang="en-US" sz="1450" b="1" dirty="0">
                <a:solidFill>
                  <a:srgbClr val="FFFFFF"/>
                </a:solidFill>
                <a:latin typeface="Cambria" pitchFamily="34" charset="0"/>
                <a:ea typeface="Cambria" pitchFamily="34" charset="-122"/>
                <a:cs typeface="Cambria" pitchFamily="34" charset="-120"/>
              </a:rPr>
              <a:t>Or split the cost: co-op an ad with a partner from 3.8, a realtor, a local business. Shared audience, shared bill.</a:t>
            </a:r>
            <a:endParaRPr lang="en-US" sz="14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START SMALL AND SIMPLE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Your </a:t>
            </a:r>
            <a:pPr indent="0" marL="0">
              <a:buNone/>
            </a:pPr>
            <a:r>
              <a:rPr lang="en-US" sz="3000" b="1" dirty="0">
                <a:solidFill>
                  <a:srgbClr val="1D9E75"/>
                </a:solidFill>
                <a:latin typeface="Cambria" pitchFamily="34" charset="0"/>
                <a:ea typeface="Cambria" pitchFamily="34" charset="-122"/>
                <a:cs typeface="Cambria" pitchFamily="34" charset="-120"/>
              </a:rPr>
              <a:t>first ad.</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600" dirty="0">
                <a:solidFill>
                  <a:srgbClr val="3F4B59"/>
                </a:solidFill>
                <a:latin typeface="Calibri" pitchFamily="34" charset="0"/>
                <a:ea typeface="Calibri" pitchFamily="34" charset="-122"/>
                <a:cs typeface="Calibri" pitchFamily="34" charset="-120"/>
              </a:rPr>
              <a:t>Don't overthink your first one. The simplest place to start is a promoted, or boosted, post on the platform you already use: take a post that did well and pay to put it in front of more of the right people. Or a simple ad pointing at your magnet. One clear audience, one clear offer, one clear next step, join the list. You are not building a campaign, you are running an experiment.</a:t>
            </a:r>
            <a:endParaRPr lang="en-US" sz="1600" dirty="0"/>
          </a:p>
        </p:txBody>
      </p:sp>
      <p:sp>
        <p:nvSpPr>
          <p:cNvPr id="5" name="Shape 3"/>
          <p:cNvSpPr/>
          <p:nvPr/>
        </p:nvSpPr>
        <p:spPr>
          <a:xfrm>
            <a:off x="502920" y="3520440"/>
            <a:ext cx="8138160" cy="731520"/>
          </a:xfrm>
          <a:prstGeom prst="roundRect">
            <a:avLst>
              <a:gd name="adj" fmla="val 10000"/>
            </a:avLst>
          </a:prstGeom>
          <a:solidFill>
            <a:srgbClr val="0F6E56"/>
          </a:solidFill>
          <a:ln/>
        </p:spPr>
      </p:sp>
      <p:sp>
        <p:nvSpPr>
          <p:cNvPr id="6" name="Text 4"/>
          <p:cNvSpPr/>
          <p:nvPr/>
        </p:nvSpPr>
        <p:spPr>
          <a:xfrm>
            <a:off x="731520" y="3520440"/>
            <a:ext cx="7680960" cy="731520"/>
          </a:xfrm>
          <a:prstGeom prst="rect">
            <a:avLst/>
          </a:prstGeom>
          <a:noFill/>
          <a:ln/>
        </p:spPr>
        <p:txBody>
          <a:bodyPr wrap="square" rtlCol="0" anchor="ctr">
            <a:normAutofit/>
          </a:bodyPr>
          <a:lstStyle/>
          <a:p>
            <a:pPr algn="ctr" indent="0" marL="0">
              <a:buNone/>
            </a:pPr>
            <a:r>
              <a:rPr lang="en-US" sz="1600" b="1" dirty="0">
                <a:solidFill>
                  <a:srgbClr val="FFFFFF"/>
                </a:solidFill>
                <a:latin typeface="Cambria" pitchFamily="34" charset="0"/>
                <a:ea typeface="Cambria" pitchFamily="34" charset="-122"/>
                <a:cs typeface="Cambria" pitchFamily="34" charset="-120"/>
              </a:rPr>
              <a:t>Your first ad is one post, one audience, one offer. Keep it simple enough to actually launch.</a:t>
            </a:r>
            <a:endParaRPr lang="en-US"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SMARTEST PAID MONEY</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500" b="1" dirty="0">
                <a:solidFill>
                  <a:srgbClr val="1C2733"/>
                </a:solidFill>
                <a:latin typeface="Cambria" pitchFamily="34" charset="0"/>
                <a:ea typeface="Cambria" pitchFamily="34" charset="-122"/>
                <a:cs typeface="Cambria" pitchFamily="34" charset="-120"/>
              </a:rPr>
              <a:t>Don't pay for strangers. </a:t>
            </a:r>
            <a:pPr indent="0" marL="0">
              <a:buNone/>
            </a:pPr>
            <a:r>
              <a:rPr lang="en-US" sz="2500" b="1" dirty="0">
                <a:solidFill>
                  <a:srgbClr val="1D9E75"/>
                </a:solidFill>
                <a:latin typeface="Cambria" pitchFamily="34" charset="0"/>
                <a:ea typeface="Cambria" pitchFamily="34" charset="-122"/>
                <a:cs typeface="Cambria" pitchFamily="34" charset="-120"/>
              </a:rPr>
              <a:t>Remarket.</a:t>
            </a:r>
            <a:endParaRPr lang="en-US" sz="25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Here is the highest-return paid move there is, and almost no advisor uses it: remarketing. You load your own list into Facebook, or you target only people who have already visited your website, people who already know you. You can also build a lookalike audience, people who behave like your best subscribers or who visit similar sites. Warm beats cold every time. Showing your offer to someone who already raised their hand costs a fraction of chasing total strangers, and it converts far better.</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550" b="1" dirty="0">
                <a:solidFill>
                  <a:srgbClr val="FFFFFF"/>
                </a:solidFill>
                <a:latin typeface="Cambria" pitchFamily="34" charset="0"/>
                <a:ea typeface="Cambria" pitchFamily="34" charset="-122"/>
                <a:cs typeface="Cambria" pitchFamily="34" charset="-120"/>
              </a:rPr>
              <a:t>Warm beats cold. Remarket to your list and your visitors before you pay to reach strangers.</a:t>
            </a:r>
            <a:endParaRPr lang="en-US" sz="15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 NEED LESS THAN YOU THINK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A small </a:t>
            </a:r>
            <a:pPr indent="0" marL="0">
              <a:buNone/>
            </a:pPr>
            <a:r>
              <a:rPr lang="en-US" sz="3000" b="1" dirty="0">
                <a:solidFill>
                  <a:srgbClr val="1D9E75"/>
                </a:solidFill>
                <a:latin typeface="Cambria" pitchFamily="34" charset="0"/>
                <a:ea typeface="Cambria" pitchFamily="34" charset="-122"/>
                <a:cs typeface="Cambria" pitchFamily="34" charset="-120"/>
              </a:rPr>
              <a:t>test budget.</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600" dirty="0">
                <a:solidFill>
                  <a:srgbClr val="3F4B59"/>
                </a:solidFill>
                <a:latin typeface="Calibri" pitchFamily="34" charset="0"/>
                <a:ea typeface="Calibri" pitchFamily="34" charset="-122"/>
                <a:cs typeface="Calibri" pitchFamily="34" charset="-120"/>
              </a:rPr>
              <a:t>You do not need a war chest. You need just enough to get a real signal, and no more. A small daily amount over a few days, an amount that would not hurt to lose entirely, because you might. This is tuition, not a bet on the business. The goal of the first spend is not profit, it is information: does paying to reach these people actually produce leads? That answer is worth the test budget by itself.</a:t>
            </a:r>
            <a:endParaRPr lang="en-US" sz="160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550" b="1" dirty="0">
                <a:solidFill>
                  <a:srgbClr val="FFFFFF"/>
                </a:solidFill>
                <a:latin typeface="Cambria" pitchFamily="34" charset="0"/>
                <a:ea typeface="Cambria" pitchFamily="34" charset="-122"/>
                <a:cs typeface="Cambria" pitchFamily="34" charset="-120"/>
              </a:rPr>
              <a:t>Spend only what you can afford to learn from. The first budget buys an answer, not customers.</a:t>
            </a:r>
            <a:endParaRPr lang="en-US" sz="15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HEADWIND HERE IS THE VANITY TRAP</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Watch </a:t>
            </a:r>
            <a:pPr indent="0" marL="0">
              <a:buNone/>
            </a:pPr>
            <a:r>
              <a:rPr lang="en-US" sz="3000" b="1" dirty="0">
                <a:solidFill>
                  <a:srgbClr val="1D9E75"/>
                </a:solidFill>
                <a:latin typeface="Cambria" pitchFamily="34" charset="0"/>
                <a:ea typeface="Cambria" pitchFamily="34" charset="-122"/>
                <a:cs typeface="Cambria" pitchFamily="34" charset="-120"/>
              </a:rPr>
              <a:t>one number.</a:t>
            </a:r>
            <a:endParaRPr lang="en-US" sz="3000" dirty="0"/>
          </a:p>
        </p:txBody>
      </p:sp>
      <p:sp>
        <p:nvSpPr>
          <p:cNvPr id="4" name="Text 2"/>
          <p:cNvSpPr/>
          <p:nvPr/>
        </p:nvSpPr>
        <p:spPr>
          <a:xfrm>
            <a:off x="502920" y="1691640"/>
            <a:ext cx="8138160" cy="1783080"/>
          </a:xfrm>
          <a:prstGeom prst="rect">
            <a:avLst/>
          </a:prstGeom>
          <a:noFill/>
          <a:ln/>
        </p:spPr>
        <p:txBody>
          <a:bodyPr wrap="square" rtlCol="0" anchor="ctr">
            <a:normAutofit/>
          </a:bodyPr>
          <a:lstStyle/>
          <a:p>
            <a:pPr algn="l" indent="0" marL="0">
              <a:lnSpc>
                <a:spcPct val="110000"/>
              </a:lnSpc>
              <a:buNone/>
            </a:pPr>
            <a:r>
              <a:rPr lang="en-US" sz="1500" dirty="0">
                <a:solidFill>
                  <a:srgbClr val="3F4B59"/>
                </a:solidFill>
                <a:latin typeface="Calibri" pitchFamily="34" charset="0"/>
                <a:ea typeface="Calibri" pitchFamily="34" charset="-122"/>
                <a:cs typeface="Calibri" pitchFamily="34" charset="-120"/>
              </a:rPr>
              <a:t>Here is why most ads fail: they are built to win likes and views, not inquiries, and the platforms happily sell you reach and impressions that feel amazing and mean nothing. You are not buying applause. You are paying to build a mailing list you can act on again and again. So ignore the vanity numbers and watch one: what did it cost to get one new lead onto your list? Cost per lead. A thousand likes and zero signups failed; five signups for a few dollars each is a win.</a:t>
            </a:r>
            <a:endParaRPr lang="en-US" sz="1500" dirty="0"/>
          </a:p>
        </p:txBody>
      </p:sp>
      <p:sp>
        <p:nvSpPr>
          <p:cNvPr id="5" name="Shape 3"/>
          <p:cNvSpPr/>
          <p:nvPr/>
        </p:nvSpPr>
        <p:spPr>
          <a:xfrm>
            <a:off x="502920" y="361188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500" b="1" dirty="0">
                <a:solidFill>
                  <a:srgbClr val="993C1D"/>
                </a:solidFill>
                <a:latin typeface="Cambria" pitchFamily="34" charset="0"/>
                <a:ea typeface="Cambria" pitchFamily="34" charset="-122"/>
                <a:cs typeface="Cambria" pitchFamily="34" charset="-120"/>
              </a:rPr>
              <a:t>Paid will sell you likes. Buy leads. Watch one number: the cost to add one person to your list.</a:t>
            </a:r>
            <a:endParaRPr lang="en-US" sz="15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READ THE RESULT HONESTLY</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Keep, kill, </a:t>
            </a:r>
            <a:pPr indent="0" marL="0">
              <a:buNone/>
            </a:pPr>
            <a:r>
              <a:rPr lang="en-US" sz="3000" b="1" dirty="0">
                <a:solidFill>
                  <a:srgbClr val="1D9E75"/>
                </a:solidFill>
                <a:latin typeface="Cambria" pitchFamily="34" charset="0"/>
                <a:ea typeface="Cambria" pitchFamily="34" charset="-122"/>
                <a:cs typeface="Cambria" pitchFamily="34" charset="-120"/>
              </a:rPr>
              <a:t>or scale.</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600" dirty="0">
                <a:solidFill>
                  <a:srgbClr val="3F4B59"/>
                </a:solidFill>
                <a:latin typeface="Calibri" pitchFamily="34" charset="0"/>
                <a:ea typeface="Calibri" pitchFamily="34" charset="-122"/>
                <a:cs typeface="Calibri" pitchFamily="34" charset="-120"/>
              </a:rPr>
              <a:t>When the test ends, you make one of three honest calls. Keep: it is working at a cost that makes sense, leave it running. Kill: it is not producing leads at a price you can live with, so stop, no ego, you learned something cheaply. Or scale: it is working beautifully, so put more fuel in and reach more of them. Test small, read honestly, then decide. That discipline is what separates spending from investing.</a:t>
            </a:r>
            <a:endParaRPr lang="en-US" sz="160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550" b="1" dirty="0">
                <a:solidFill>
                  <a:srgbClr val="FFFFFF"/>
                </a:solidFill>
                <a:latin typeface="Cambria" pitchFamily="34" charset="0"/>
                <a:ea typeface="Cambria" pitchFamily="34" charset="-122"/>
                <a:cs typeface="Cambria" pitchFamily="34" charset="-120"/>
              </a:rPr>
              <a:t>Keep what works, kill what doesn't, scale what's great. Read the number, not your feelings.</a:t>
            </a:r>
            <a:endParaRPr lang="en-US" sz="15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3.10 — Paid Lead Gen</dc:title>
  <dc:subject>PptxGenJS Presentation</dc:subject>
  <dc:creator>Marketing Journeys</dc:creator>
  <cp:lastModifiedBy>Marketing Journeys</cp:lastModifiedBy>
  <cp:revision>1</cp:revision>
  <dcterms:created xsi:type="dcterms:W3CDTF">2026-06-13T16:18:25Z</dcterms:created>
  <dcterms:modified xsi:type="dcterms:W3CDTF">2026-06-13T16:18:25Z</dcterms:modified>
</cp:coreProperties>
</file>