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3.1</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Build Your </a:t>
            </a:r>
            <a:pPr indent="0" marL="0">
              <a:buNone/>
            </a:pPr>
            <a:r>
              <a:rPr lang="en-US" sz="4600" b="1" dirty="0">
                <a:solidFill>
                  <a:srgbClr val="9FE1CB"/>
                </a:solidFill>
                <a:latin typeface="Cambria" pitchFamily="34" charset="0"/>
                <a:ea typeface="Cambria" pitchFamily="34" charset="-122"/>
                <a:cs typeface="Cambria" pitchFamily="34" charset="-120"/>
              </a:rPr>
              <a:t>Mailing List</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I post everywhere. So why do I own nothing to show for it?</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BUT I DON'T WANT TO ANNOY ANYONE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Not spam. </a:t>
            </a:r>
            <a:pPr indent="0" marL="0">
              <a:buNone/>
            </a:pPr>
            <a:r>
              <a:rPr lang="en-US" sz="3000" b="1" dirty="0">
                <a:solidFill>
                  <a:srgbClr val="1D9E75"/>
                </a:solidFill>
                <a:latin typeface="Cambria" pitchFamily="34" charset="0"/>
                <a:ea typeface="Cambria" pitchFamily="34" charset="-122"/>
                <a:cs typeface="Cambria" pitchFamily="34" charset="-120"/>
              </a:rPr>
              <a:t>Service.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Hear this clearly, we are not telling you to nag people or clutter their inbox. The opposite. You email when you have something worth their time: a tip, a story, an opening they'd want. People don't unsubscribe from value, they drift away from silence. Going quiet is the bigger disservice.</a:t>
            </a:r>
            <a:endParaRPr lang="en-US" sz="1700" dirty="0"/>
          </a:p>
        </p:txBody>
      </p:sp>
      <p:sp>
        <p:nvSpPr>
          <p:cNvPr id="5" name="Shape 3"/>
          <p:cNvSpPr/>
          <p:nvPr/>
        </p:nvSpPr>
        <p:spPr>
          <a:xfrm>
            <a:off x="502920" y="3520440"/>
            <a:ext cx="8138160" cy="777240"/>
          </a:xfrm>
          <a:prstGeom prst="roundRect">
            <a:avLst>
              <a:gd name="adj" fmla="val 9412"/>
            </a:avLst>
          </a:prstGeom>
          <a:solidFill>
            <a:srgbClr val="0F6E56"/>
          </a:solidFill>
          <a:ln/>
        </p:spPr>
      </p:sp>
      <p:sp>
        <p:nvSpPr>
          <p:cNvPr id="6" name="Text 4"/>
          <p:cNvSpPr/>
          <p:nvPr/>
        </p:nvSpPr>
        <p:spPr>
          <a:xfrm>
            <a:off x="731520" y="3520440"/>
            <a:ext cx="7680960" cy="77724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Serve, don't sell. They're going to book with someone, stay useful and it might as well be you.</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LIST HYGIENE, THE BASICS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Stay </a:t>
            </a:r>
            <a:pPr indent="0" marL="0">
              <a:buNone/>
            </a:pPr>
            <a:r>
              <a:rPr lang="en-US" sz="3000" b="1" dirty="0">
                <a:solidFill>
                  <a:srgbClr val="1D9E75"/>
                </a:solidFill>
                <a:latin typeface="Cambria" pitchFamily="34" charset="0"/>
                <a:ea typeface="Cambria" pitchFamily="34" charset="-122"/>
                <a:cs typeface="Cambria" pitchFamily="34" charset="-120"/>
              </a:rPr>
              <a:t>out of spam.</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Only email people who asked (permission, never bought lists). Make unsubscribing easy. Clean out hard bounces. Start slow instead of blasting thousands on day one. A clean list lands in the inbox. A sloppy one lands in spam.</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Deliverability is earned: permission in, easy out, kept clean.</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WHY THIS IS THE NON-NEGOTIABLE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This asset makes </a:t>
            </a:r>
            <a:pPr indent="0" marL="0">
              <a:buNone/>
            </a:pPr>
            <a:r>
              <a:rPr lang="en-US" sz="3000" b="1" dirty="0">
                <a:solidFill>
                  <a:srgbClr val="1D9E75"/>
                </a:solidFill>
                <a:latin typeface="Cambria" pitchFamily="34" charset="0"/>
                <a:ea typeface="Cambria" pitchFamily="34" charset="-122"/>
                <a:cs typeface="Cambria" pitchFamily="34" charset="-120"/>
              </a:rPr>
              <a:t>the rest possible.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Every follow-up in Confirm, every win-back and past-client touch in Cultivate, runs on this list. Without it, there's nothing to follow up with and nothing to nurture. Build the list now, and the rest of the Four C's has something to work on.</a:t>
            </a:r>
            <a:endParaRPr lang="en-US" sz="1700" dirty="0"/>
          </a:p>
        </p:txBody>
      </p:sp>
      <p:sp>
        <p:nvSpPr>
          <p:cNvPr id="5" name="Shape 3"/>
          <p:cNvSpPr/>
          <p:nvPr/>
        </p:nvSpPr>
        <p:spPr>
          <a:xfrm>
            <a:off x="502920" y="347472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993C1D"/>
                </a:solidFill>
                <a:latin typeface="Cambria" pitchFamily="34" charset="0"/>
                <a:ea typeface="Cambria" pitchFamily="34" charset="-122"/>
                <a:cs typeface="Cambria" pitchFamily="34" charset="-120"/>
              </a:rPr>
              <a:t>No list, no Confirm, no Cultivate. No list, no business.</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Set up </a:t>
            </a:r>
            <a:pPr indent="0" marL="0">
              <a:buNone/>
            </a:pPr>
            <a:r>
              <a:rPr lang="en-US" sz="3000" b="1" dirty="0">
                <a:solidFill>
                  <a:srgbClr val="1D9E75"/>
                </a:solidFill>
                <a:latin typeface="Cambria" pitchFamily="34" charset="0"/>
                <a:ea typeface="Cambria" pitchFamily="34" charset="-122"/>
                <a:cs typeface="Cambria" pitchFamily="34" charset="-120"/>
              </a:rPr>
              <a:t>your list.</a:t>
            </a:r>
            <a:endParaRPr lang="en-US" sz="3000" dirty="0"/>
          </a:p>
        </p:txBody>
      </p:sp>
      <p:sp>
        <p:nvSpPr>
          <p:cNvPr id="4" name="Shape 2"/>
          <p:cNvSpPr/>
          <p:nvPr/>
        </p:nvSpPr>
        <p:spPr>
          <a:xfrm>
            <a:off x="502920" y="1737360"/>
            <a:ext cx="502920" cy="502920"/>
          </a:xfrm>
          <a:prstGeom prst="ellipse">
            <a:avLst/>
          </a:prstGeom>
          <a:solidFill>
            <a:srgbClr val="D85A30"/>
          </a:solidFill>
          <a:ln/>
        </p:spPr>
      </p:sp>
      <p:sp>
        <p:nvSpPr>
          <p:cNvPr id="5" name="Text 3"/>
          <p:cNvSpPr/>
          <p:nvPr/>
        </p:nvSpPr>
        <p:spPr>
          <a:xfrm>
            <a:off x="502920" y="17373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6916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platform</a:t>
            </a:r>
            <a:endParaRPr lang="en-US" sz="1600" dirty="0"/>
          </a:p>
        </p:txBody>
      </p:sp>
      <p:sp>
        <p:nvSpPr>
          <p:cNvPr id="7" name="Text 5"/>
          <p:cNvSpPr/>
          <p:nvPr/>
        </p:nvSpPr>
        <p:spPr>
          <a:xfrm>
            <a:off x="4114800" y="16916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one of the three and create the account today. (The List worksheet.)</a:t>
            </a:r>
            <a:endParaRPr lang="en-US" sz="1250" dirty="0"/>
          </a:p>
        </p:txBody>
      </p:sp>
      <p:sp>
        <p:nvSpPr>
          <p:cNvPr id="8" name="Shape 6"/>
          <p:cNvSpPr/>
          <p:nvPr/>
        </p:nvSpPr>
        <p:spPr>
          <a:xfrm>
            <a:off x="502920" y="2651760"/>
            <a:ext cx="502920" cy="502920"/>
          </a:xfrm>
          <a:prstGeom prst="ellipse">
            <a:avLst/>
          </a:prstGeom>
          <a:solidFill>
            <a:srgbClr val="D85A30"/>
          </a:solidFill>
          <a:ln/>
        </p:spPr>
      </p:sp>
      <p:sp>
        <p:nvSpPr>
          <p:cNvPr id="9" name="Text 7"/>
          <p:cNvSpPr/>
          <p:nvPr/>
        </p:nvSpPr>
        <p:spPr>
          <a:xfrm>
            <a:off x="502920" y="26517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060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sign-up path</a:t>
            </a:r>
            <a:endParaRPr lang="en-US" sz="1600" dirty="0"/>
          </a:p>
        </p:txBody>
      </p:sp>
      <p:sp>
        <p:nvSpPr>
          <p:cNvPr id="11" name="Text 9"/>
          <p:cNvSpPr/>
          <p:nvPr/>
        </p:nvSpPr>
        <p:spPr>
          <a:xfrm>
            <a:off x="4114800" y="26060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the one place people join, and put the link in your bio.</a:t>
            </a:r>
            <a:endParaRPr lang="en-US" sz="1250" dirty="0"/>
          </a:p>
        </p:txBody>
      </p:sp>
      <p:sp>
        <p:nvSpPr>
          <p:cNvPr id="12" name="Shape 10"/>
          <p:cNvSpPr/>
          <p:nvPr/>
        </p:nvSpPr>
        <p:spPr>
          <a:xfrm>
            <a:off x="502920" y="3566160"/>
            <a:ext cx="502920" cy="502920"/>
          </a:xfrm>
          <a:prstGeom prst="ellipse">
            <a:avLst/>
          </a:prstGeom>
          <a:solidFill>
            <a:srgbClr val="D85A30"/>
          </a:solidFill>
          <a:ln/>
        </p:spPr>
      </p:sp>
      <p:sp>
        <p:nvSpPr>
          <p:cNvPr id="13" name="Text 11"/>
          <p:cNvSpPr/>
          <p:nvPr/>
        </p:nvSpPr>
        <p:spPr>
          <a:xfrm>
            <a:off x="502920" y="356616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52044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first welcome line</a:t>
            </a:r>
            <a:endParaRPr lang="en-US" sz="1600" dirty="0"/>
          </a:p>
        </p:txBody>
      </p:sp>
      <p:sp>
        <p:nvSpPr>
          <p:cNvPr id="15" name="Text 13"/>
          <p:cNvSpPr/>
          <p:nvPr/>
        </p:nvSpPr>
        <p:spPr>
          <a:xfrm>
            <a:off x="4114800" y="352044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first line of your welcome email. Just the first line.</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copy. </a:t>
            </a:r>
            <a:pPr indent="0" marL="0">
              <a:buNone/>
            </a:pPr>
            <a:r>
              <a:rPr lang="en-US" sz="2500" b="1" dirty="0">
                <a:solidFill>
                  <a:srgbClr val="1D9E75"/>
                </a:solidFill>
                <a:latin typeface="Cambria" pitchFamily="34" charset="0"/>
                <a:ea typeface="Cambria" pitchFamily="34" charset="-122"/>
                <a:cs typeface="Cambria" pitchFamily="34" charset="-120"/>
              </a:rPr>
              <a:t>A list-builder.</a:t>
            </a:r>
            <a:endParaRPr lang="en-US" sz="25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SIGN-UP COPY</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invitation</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the sign-up form and button copy that get people to join.</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WELCOME EMAIL</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first hello</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your welcome email in your voice, delivering what you promised.</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SEQUENCE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first week</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the 2-3 emails after the welcome, so new names stay warm.</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No list,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no business.</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create the account and write your first welcome line today. Standing up the platform, the sign-up path, the welcome email, and clean deliverability is the work. That's what we set up with you, screen to screen, until your first test sign-up lands.</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3.2  Now make people want to join it: hooks, lead magnets, and your pitch.</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sign-up link in the community so we can all join and test it.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WELCOME TO CAPTURE · THE FIRST OF THE FOUR C'S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The one thing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nobody can take from you.</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Before any route, you build the list it all flows into. This is the asset that finally beats The Vanity Trap.</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WHOLE SESSION IN ONE LINE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Rent the routes. </a:t>
            </a:r>
            <a:pPr indent="0" marL="0">
              <a:buNone/>
            </a:pPr>
            <a:r>
              <a:rPr lang="en-US" sz="3000" b="1" dirty="0">
                <a:solidFill>
                  <a:srgbClr val="1D9E75"/>
                </a:solidFill>
                <a:latin typeface="Cambria" pitchFamily="34" charset="0"/>
                <a:ea typeface="Cambria" pitchFamily="34" charset="-122"/>
                <a:cs typeface="Cambria" pitchFamily="34" charset="-120"/>
              </a:rPr>
              <a:t>Own the list.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Instagram, Facebook, TikTok, you don't own any of them. They change the rules, throttle your reach, suspend you, or just disappear, and your followers vanish with them. Your email list is the one asset that's yours, a direct line to every name, forever.</a:t>
            </a:r>
            <a:endParaRPr lang="en-US" sz="1700" dirty="0"/>
          </a:p>
        </p:txBody>
      </p:sp>
      <p:sp>
        <p:nvSpPr>
          <p:cNvPr id="5" name="Shape 3"/>
          <p:cNvSpPr/>
          <p:nvPr/>
        </p:nvSpPr>
        <p:spPr>
          <a:xfrm>
            <a:off x="502920" y="3474720"/>
            <a:ext cx="8138160" cy="777240"/>
          </a:xfrm>
          <a:prstGeom prst="roundRect">
            <a:avLst>
              <a:gd name="adj" fmla="val 9412"/>
            </a:avLst>
          </a:prstGeom>
          <a:solidFill>
            <a:srgbClr val="FAECE7"/>
          </a:solidFill>
          <a:ln w="19050">
            <a:solidFill>
              <a:srgbClr val="D85A30"/>
            </a:solidFill>
            <a:prstDash val="solid"/>
          </a:ln>
        </p:spPr>
      </p:sp>
      <p:sp>
        <p:nvSpPr>
          <p:cNvPr id="6" name="Text 4"/>
          <p:cNvSpPr/>
          <p:nvPr/>
        </p:nvSpPr>
        <p:spPr>
          <a:xfrm>
            <a:off x="731520" y="3474720"/>
            <a:ext cx="7680960" cy="777240"/>
          </a:xfrm>
          <a:prstGeom prst="rect">
            <a:avLst/>
          </a:prstGeom>
          <a:noFill/>
          <a:ln/>
        </p:spPr>
        <p:txBody>
          <a:bodyPr wrap="square" rtlCol="0" anchor="ctr">
            <a:normAutofit/>
          </a:bodyPr>
          <a:lstStyle/>
          <a:p>
            <a:pPr algn="ctr" indent="0" marL="0">
              <a:buNone/>
            </a:pPr>
            <a:r>
              <a:rPr lang="en-US" sz="1700" b="1" dirty="0">
                <a:solidFill>
                  <a:srgbClr val="993C1D"/>
                </a:solidFill>
                <a:latin typeface="Cambria" pitchFamily="34" charset="0"/>
                <a:ea typeface="Cambria" pitchFamily="34" charset="-122"/>
                <a:cs typeface="Cambria" pitchFamily="34" charset="-120"/>
              </a:rPr>
              <a:t>Borrowed reach can be taken overnight. An owned list can't. No list, no business.</a:t>
            </a:r>
            <a:endParaRPr lang="en-US"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WHY THIS IS WORTH THE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What a powerful list </a:t>
            </a:r>
            <a:pPr indent="0" marL="0">
              <a:buNone/>
            </a:pPr>
            <a:r>
              <a:rPr lang="en-US" sz="2500" b="1" dirty="0">
                <a:solidFill>
                  <a:srgbClr val="1D9E75"/>
                </a:solidFill>
                <a:latin typeface="Cambria" pitchFamily="34" charset="0"/>
                <a:ea typeface="Cambria" pitchFamily="34" charset="-122"/>
                <a:cs typeface="Cambria" pitchFamily="34" charset="-120"/>
              </a:rPr>
              <a:t>actually buys you.</a:t>
            </a:r>
            <a:endParaRPr lang="en-US" sz="25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Three things a real list gives you. Control: announce a trip and fill it yourself, no algorithm deciding who sees it. Repeat and referral: past clients who rebook and send friends. And demand on command: the end of feast or famine, because you can reach everyone at once.</a:t>
            </a:r>
            <a:endParaRPr lang="en-US" sz="1600" dirty="0"/>
          </a:p>
        </p:txBody>
      </p:sp>
      <p:sp>
        <p:nvSpPr>
          <p:cNvPr id="5" name="Shape 3"/>
          <p:cNvSpPr/>
          <p:nvPr/>
        </p:nvSpPr>
        <p:spPr>
          <a:xfrm>
            <a:off x="502920" y="3520440"/>
            <a:ext cx="8138160" cy="777240"/>
          </a:xfrm>
          <a:prstGeom prst="roundRect">
            <a:avLst>
              <a:gd name="adj" fmla="val 9412"/>
            </a:avLst>
          </a:prstGeom>
          <a:solidFill>
            <a:srgbClr val="0F6E56"/>
          </a:solidFill>
          <a:ln/>
        </p:spPr>
      </p:sp>
      <p:sp>
        <p:nvSpPr>
          <p:cNvPr id="6" name="Text 4"/>
          <p:cNvSpPr/>
          <p:nvPr/>
        </p:nvSpPr>
        <p:spPr>
          <a:xfrm>
            <a:off x="731520" y="3520440"/>
            <a:ext cx="7680960" cy="77724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Likes and followers don't pay the bills. A list of 1,000 of the right people does.</a:t>
            </a:r>
            <a:endParaRPr lang="en-US" sz="1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HOW THIS FITS WITH 2.4</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list </a:t>
            </a:r>
            <a:pPr indent="0" marL="0">
              <a:buNone/>
            </a:pPr>
            <a:r>
              <a:rPr lang="en-US" sz="3000" b="1" dirty="0">
                <a:solidFill>
                  <a:srgbClr val="1D9E75"/>
                </a:solidFill>
                <a:latin typeface="Cambria" pitchFamily="34" charset="0"/>
                <a:ea typeface="Cambria" pitchFamily="34" charset="-122"/>
                <a:cs typeface="Cambria" pitchFamily="34" charset="-120"/>
              </a:rPr>
              <a:t>and your Manifest.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They work together, not instead of each other. The Manifest is your system of record, where every name lives with its stage. The mailing list is your reach, how you actually speak to all of them at once. A new name lands in both.</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The Manifest remembers them. The list lets you reach them.</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CHOOSING AN EMAIL PLATFORM · SIMPLE WINS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Pick one </a:t>
            </a:r>
            <a:pPr indent="0" marL="0">
              <a:buNone/>
            </a:pPr>
            <a:r>
              <a:rPr lang="en-US" sz="2600" b="1" dirty="0">
                <a:solidFill>
                  <a:srgbClr val="1D9E75"/>
                </a:solidFill>
                <a:latin typeface="Cambria" pitchFamily="34" charset="0"/>
                <a:ea typeface="Cambria" pitchFamily="34" charset="-122"/>
                <a:cs typeface="Cambria" pitchFamily="34" charset="-120"/>
              </a:rPr>
              <a:t>you'll actually send from.</a:t>
            </a:r>
            <a:endParaRPr lang="en-US" sz="26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DESIGN-FORWARD</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Flodesk</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Flat fee, beautiful templates. An advisor favorite.</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BEST-KNOWN</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Mailchimp</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Free to start, everywhere, lots of guides.</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SIMPLE &amp; CHEAP</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MailerLite</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Clean, generous free tier. Easy first list.</a:t>
            </a:r>
            <a:endParaRPr lang="en-US" sz="1150" dirty="0"/>
          </a:p>
        </p:txBody>
      </p:sp>
      <p:sp>
        <p:nvSpPr>
          <p:cNvPr id="16" name="Shape 14"/>
          <p:cNvSpPr/>
          <p:nvPr/>
        </p:nvSpPr>
        <p:spPr>
          <a:xfrm>
            <a:off x="502920" y="3657600"/>
            <a:ext cx="8138160" cy="731520"/>
          </a:xfrm>
          <a:prstGeom prst="roundRect">
            <a:avLst>
              <a:gd name="adj" fmla="val 10000"/>
            </a:avLst>
          </a:prstGeom>
          <a:solidFill>
            <a:srgbClr val="0F6E56"/>
          </a:solidFill>
          <a:ln/>
        </p:spPr>
      </p:sp>
      <p:sp>
        <p:nvSpPr>
          <p:cNvPr id="17" name="Text 15"/>
          <p:cNvSpPr/>
          <p:nvPr/>
        </p:nvSpPr>
        <p:spPr>
          <a:xfrm>
            <a:off x="731520" y="3657600"/>
            <a:ext cx="7680960" cy="731520"/>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Don't agonize. The best platform is the one you'll actually send from. Simple beats powerful.</a:t>
            </a:r>
            <a:endParaRPr lang="en-US" sz="1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WHERE PEOPLE ACTUALLY JOIN</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Your sign-up path.</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One clear place to join: a form on your site, a link in every bio, the button under your lead magnet. If there's nowhere to join, there's no list.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MOST IMPORTANT EMAIL YOU'LL SEND</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a:t>
            </a:r>
            <a:pPr indent="0" marL="0">
              <a:buNone/>
            </a:pPr>
            <a:r>
              <a:rPr lang="en-US" sz="3000" b="1" dirty="0">
                <a:solidFill>
                  <a:srgbClr val="1D9E75"/>
                </a:solidFill>
                <a:latin typeface="Cambria" pitchFamily="34" charset="0"/>
                <a:ea typeface="Cambria" pitchFamily="34" charset="-122"/>
                <a:cs typeface="Cambria" pitchFamily="34" charset="-120"/>
              </a:rPr>
              <a:t>welcome email.</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The second someone joins, one email goes out. It delivers what you promised, says who you are and who you help, and sets the tone for everything after. It's the highest open-rate email you'll ever send. Don't waste it on silence.</a:t>
            </a:r>
            <a:endParaRPr lang="en-US" sz="1700" dirty="0"/>
          </a:p>
        </p:txBody>
      </p:sp>
      <p:sp>
        <p:nvSpPr>
          <p:cNvPr id="5" name="Shape 3"/>
          <p:cNvSpPr/>
          <p:nvPr/>
        </p:nvSpPr>
        <p:spPr>
          <a:xfrm>
            <a:off x="502920" y="3474720"/>
            <a:ext cx="8138160" cy="731520"/>
          </a:xfrm>
          <a:prstGeom prst="roundRect">
            <a:avLst>
              <a:gd name="adj" fmla="val 10000"/>
            </a:avLst>
          </a:prstGeom>
          <a:solidFill>
            <a:srgbClr val="0F6E56"/>
          </a:solidFill>
          <a:ln/>
        </p:spPr>
      </p:sp>
      <p:sp>
        <p:nvSpPr>
          <p:cNvPr id="6" name="Text 4"/>
          <p:cNvSpPr/>
          <p:nvPr/>
        </p:nvSpPr>
        <p:spPr>
          <a:xfrm>
            <a:off x="731520" y="3474720"/>
            <a:ext cx="7680960" cy="73152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A warm welcome turns a brand-new name into a relationship.</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RENT THE ROUTES, OWN THE LIST</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one asset you own.</a:t>
            </a:r>
            <a:endParaRPr lang="en-US" sz="2400" dirty="0"/>
          </a:p>
        </p:txBody>
      </p:sp>
      <p:pic>
        <p:nvPicPr>
          <p:cNvPr id="4" name="Image 0" descr="/Users/robertearl/Documents/Marketing Journeys/production/assets/mj-3.1-ownthelist.png">    </p:cNvPr>
          <p:cNvPicPr>
            <a:picLocks noChangeAspect="1"/>
          </p:cNvPicPr>
          <p:nvPr/>
        </p:nvPicPr>
        <p:blipFill>
          <a:blip r:embed="rId1"/>
          <a:stretch>
            <a:fillRect/>
          </a:stretch>
        </p:blipFill>
        <p:spPr>
          <a:xfrm>
            <a:off x="320040" y="1234440"/>
            <a:ext cx="8503920" cy="41148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3.1 — Build Your Mailing List</dc:title>
  <dc:subject>PptxGenJS Presentation</dc:subject>
  <dc:creator>Marketing Journeys</dc:creator>
  <cp:lastModifiedBy>Marketing Journeys</cp:lastModifiedBy>
  <cp:revision>1</cp:revision>
  <dcterms:created xsi:type="dcterms:W3CDTF">2026-06-13T14:02:01Z</dcterms:created>
  <dcterms:modified xsi:type="dcterms:W3CDTF">2026-06-13T14:02:01Z</dcterms:modified>
</cp:coreProperties>
</file>