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notesMasterIdLst>
    <p:notesMasterId r:id="rId16"/>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BUILD</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2.6</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FFFFFF"/>
                </a:solidFill>
                <a:latin typeface="Cambria" pitchFamily="34" charset="0"/>
                <a:ea typeface="Cambria" pitchFamily="34" charset="-122"/>
                <a:cs typeface="Cambria" pitchFamily="34" charset="-120"/>
              </a:rPr>
              <a:t>Reading Your </a:t>
            </a:r>
            <a:pPr indent="0" marL="0">
              <a:buNone/>
            </a:pPr>
            <a:r>
              <a:rPr lang="en-US" sz="4600" b="1" dirty="0">
                <a:solidFill>
                  <a:srgbClr val="9FE1CB"/>
                </a:solidFill>
                <a:latin typeface="Cambria" pitchFamily="34" charset="0"/>
                <a:ea typeface="Cambria" pitchFamily="34" charset="-122"/>
                <a:cs typeface="Cambria" pitchFamily="34" charset="-120"/>
              </a:rPr>
              <a:t>Dashboard</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Which numbers actually matter, and which am I wasting time on?</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HOW OFTEN TO LOOK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700" b="1" dirty="0">
                <a:solidFill>
                  <a:srgbClr val="1C2733"/>
                </a:solidFill>
                <a:latin typeface="Cambria" pitchFamily="34" charset="0"/>
                <a:ea typeface="Cambria" pitchFamily="34" charset="-122"/>
                <a:cs typeface="Cambria" pitchFamily="34" charset="-120"/>
              </a:rPr>
              <a:t>A monthly check, </a:t>
            </a:r>
            <a:pPr indent="0" marL="0">
              <a:buNone/>
            </a:pPr>
            <a:r>
              <a:rPr lang="en-US" sz="2700" b="1" dirty="0">
                <a:solidFill>
                  <a:srgbClr val="1D9E75"/>
                </a:solidFill>
                <a:latin typeface="Cambria" pitchFamily="34" charset="0"/>
                <a:ea typeface="Cambria" pitchFamily="34" charset="-122"/>
                <a:cs typeface="Cambria" pitchFamily="34" charset="-120"/>
              </a:rPr>
              <a:t>not a daily obsession.</a:t>
            </a:r>
            <a:endParaRPr lang="en-US" sz="27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Checking these every day only makes you anxious and reactive. Once a month, sit down for fifteen minutes, write the four numbers, and compare to last month. That's it. Trends matter. Daily wiggles don't.</a:t>
            </a:r>
            <a:endParaRPr lang="en-US" sz="1700" dirty="0"/>
          </a:p>
        </p:txBody>
      </p:sp>
      <p:sp>
        <p:nvSpPr>
          <p:cNvPr id="5" name="Shape 3"/>
          <p:cNvSpPr/>
          <p:nvPr/>
        </p:nvSpPr>
        <p:spPr>
          <a:xfrm>
            <a:off x="502920" y="3520440"/>
            <a:ext cx="8138160" cy="731520"/>
          </a:xfrm>
          <a:prstGeom prst="roundRect">
            <a:avLst>
              <a:gd name="adj" fmla="val 10000"/>
            </a:avLst>
          </a:prstGeom>
          <a:solidFill>
            <a:srgbClr val="0F6E56"/>
          </a:solidFill>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A few numbers, checked monthly, beat a dashboard you never open.</a:t>
            </a:r>
            <a:endParaRPr 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monthly check.</a:t>
            </a:r>
            <a:endParaRPr lang="en-US" sz="3000" dirty="0"/>
          </a:p>
        </p:txBody>
      </p:sp>
      <p:sp>
        <p:nvSpPr>
          <p:cNvPr id="4" name="Shape 2"/>
          <p:cNvSpPr/>
          <p:nvPr/>
        </p:nvSpPr>
        <p:spPr>
          <a:xfrm>
            <a:off x="502920" y="1737360"/>
            <a:ext cx="502920" cy="502920"/>
          </a:xfrm>
          <a:prstGeom prst="ellipse">
            <a:avLst/>
          </a:prstGeom>
          <a:solidFill>
            <a:srgbClr val="D85A30"/>
          </a:solidFill>
          <a:ln/>
        </p:spPr>
      </p:sp>
      <p:sp>
        <p:nvSpPr>
          <p:cNvPr id="5" name="Text 3"/>
          <p:cNvSpPr/>
          <p:nvPr/>
        </p:nvSpPr>
        <p:spPr>
          <a:xfrm>
            <a:off x="502920" y="17373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6916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three or four numbers</a:t>
            </a:r>
            <a:endParaRPr lang="en-US" sz="1600" dirty="0"/>
          </a:p>
        </p:txBody>
      </p:sp>
      <p:sp>
        <p:nvSpPr>
          <p:cNvPr id="7" name="Text 5"/>
          <p:cNvSpPr/>
          <p:nvPr/>
        </p:nvSpPr>
        <p:spPr>
          <a:xfrm>
            <a:off x="4114800" y="16916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New names in the Manifest, opt-in rate, inquiries, bookings. (The Dashboard worksheet.)</a:t>
            </a:r>
            <a:endParaRPr lang="en-US" sz="1250" dirty="0"/>
          </a:p>
        </p:txBody>
      </p:sp>
      <p:sp>
        <p:nvSpPr>
          <p:cNvPr id="8" name="Shape 6"/>
          <p:cNvSpPr/>
          <p:nvPr/>
        </p:nvSpPr>
        <p:spPr>
          <a:xfrm>
            <a:off x="502920" y="2651760"/>
            <a:ext cx="502920" cy="502920"/>
          </a:xfrm>
          <a:prstGeom prst="ellipse">
            <a:avLst/>
          </a:prstGeom>
          <a:solidFill>
            <a:srgbClr val="D85A30"/>
          </a:solidFill>
          <a:ln/>
        </p:spPr>
      </p:sp>
      <p:sp>
        <p:nvSpPr>
          <p:cNvPr id="9" name="Text 7"/>
          <p:cNvSpPr/>
          <p:nvPr/>
        </p:nvSpPr>
        <p:spPr>
          <a:xfrm>
            <a:off x="502920" y="26517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060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When you'll check</a:t>
            </a:r>
            <a:endParaRPr lang="en-US" sz="1600" dirty="0"/>
          </a:p>
        </p:txBody>
      </p:sp>
      <p:sp>
        <p:nvSpPr>
          <p:cNvPr id="11" name="Text 9"/>
          <p:cNvSpPr/>
          <p:nvPr/>
        </p:nvSpPr>
        <p:spPr>
          <a:xfrm>
            <a:off x="4114800" y="26060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Pick one day a month. Same day, fifteen minutes.</a:t>
            </a:r>
            <a:endParaRPr lang="en-US" sz="1250" dirty="0"/>
          </a:p>
        </p:txBody>
      </p:sp>
      <p:sp>
        <p:nvSpPr>
          <p:cNvPr id="12" name="Shape 10"/>
          <p:cNvSpPr/>
          <p:nvPr/>
        </p:nvSpPr>
        <p:spPr>
          <a:xfrm>
            <a:off x="502920" y="3566160"/>
            <a:ext cx="502920" cy="502920"/>
          </a:xfrm>
          <a:prstGeom prst="ellipse">
            <a:avLst/>
          </a:prstGeom>
          <a:solidFill>
            <a:srgbClr val="D85A30"/>
          </a:solidFill>
          <a:ln/>
        </p:spPr>
      </p:sp>
      <p:sp>
        <p:nvSpPr>
          <p:cNvPr id="13" name="Text 11"/>
          <p:cNvSpPr/>
          <p:nvPr/>
        </p:nvSpPr>
        <p:spPr>
          <a:xfrm>
            <a:off x="502920" y="35661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5204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baseline today</a:t>
            </a:r>
            <a:endParaRPr lang="en-US" sz="1600" dirty="0"/>
          </a:p>
        </p:txBody>
      </p:sp>
      <p:sp>
        <p:nvSpPr>
          <p:cNvPr id="15" name="Text 13"/>
          <p:cNvSpPr/>
          <p:nvPr/>
        </p:nvSpPr>
        <p:spPr>
          <a:xfrm>
            <a:off x="4114800" y="35204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today's numbers. You can't see growth without a starting line.</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More than a read-back. </a:t>
            </a:r>
            <a:pPr indent="0" marL="0">
              <a:buNone/>
            </a:pPr>
            <a:r>
              <a:rPr lang="en-US" sz="2500" b="1" dirty="0">
                <a:solidFill>
                  <a:srgbClr val="1D9E75"/>
                </a:solidFill>
                <a:latin typeface="Cambria" pitchFamily="34" charset="0"/>
                <a:ea typeface="Cambria" pitchFamily="34" charset="-122"/>
                <a:cs typeface="Cambria" pitchFamily="34" charset="-120"/>
              </a:rPr>
              <a:t>Your analyst.</a:t>
            </a:r>
            <a:endParaRPr lang="en-US" sz="2500" dirty="0"/>
          </a:p>
        </p:txBody>
      </p:sp>
      <p:sp>
        <p:nvSpPr>
          <p:cNvPr id="4" name="Shape 2"/>
          <p:cNvSpPr/>
          <p:nvPr/>
        </p:nvSpPr>
        <p:spPr>
          <a:xfrm>
            <a:off x="502920" y="1783080"/>
            <a:ext cx="2578608" cy="1783080"/>
          </a:xfrm>
          <a:prstGeom prst="roundRect">
            <a:avLst>
              <a:gd name="adj" fmla="val 5128"/>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COMPUTE</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It does the math</a:t>
            </a:r>
            <a:endParaRPr lang="en-US" sz="1500" dirty="0"/>
          </a:p>
        </p:txBody>
      </p:sp>
      <p:sp>
        <p:nvSpPr>
          <p:cNvPr id="7" name="Text 5"/>
          <p:cNvSpPr/>
          <p:nvPr/>
        </p:nvSpPr>
        <p:spPr>
          <a:xfrm>
            <a:off x="685800" y="28620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Raw numbers in, opt-in and conversion rates out, in plain English.</a:t>
            </a:r>
            <a:endParaRPr lang="en-US" sz="1150" dirty="0"/>
          </a:p>
        </p:txBody>
      </p:sp>
      <p:sp>
        <p:nvSpPr>
          <p:cNvPr id="8" name="Shape 6"/>
          <p:cNvSpPr/>
          <p:nvPr/>
        </p:nvSpPr>
        <p:spPr>
          <a:xfrm>
            <a:off x="3264408" y="1783080"/>
            <a:ext cx="2578608" cy="1783080"/>
          </a:xfrm>
          <a:prstGeom prst="roundRect">
            <a:avLst>
              <a:gd name="adj" fmla="val 5128"/>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FIND THE LEAK</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Where you lose them</a:t>
            </a:r>
            <a:endParaRPr lang="en-US" sz="1500" dirty="0"/>
          </a:p>
        </p:txBody>
      </p:sp>
      <p:sp>
        <p:nvSpPr>
          <p:cNvPr id="11" name="Text 9"/>
          <p:cNvSpPr/>
          <p:nvPr/>
        </p:nvSpPr>
        <p:spPr>
          <a:xfrm>
            <a:off x="3447288" y="28620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pinpoints the one step in the path that's leaking, and why.</a:t>
            </a:r>
            <a:endParaRPr lang="en-US" sz="1150" dirty="0"/>
          </a:p>
        </p:txBody>
      </p:sp>
      <p:sp>
        <p:nvSpPr>
          <p:cNvPr id="12" name="Shape 10"/>
          <p:cNvSpPr/>
          <p:nvPr/>
        </p:nvSpPr>
        <p:spPr>
          <a:xfrm>
            <a:off x="6025896" y="1783080"/>
            <a:ext cx="2578608" cy="1783080"/>
          </a:xfrm>
          <a:prstGeom prst="roundRect">
            <a:avLst>
              <a:gd name="adj" fmla="val 5128"/>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THE MEMO</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State of the business</a:t>
            </a:r>
            <a:endParaRPr lang="en-US" sz="1500" dirty="0"/>
          </a:p>
        </p:txBody>
      </p:sp>
      <p:sp>
        <p:nvSpPr>
          <p:cNvPr id="15" name="Text 13"/>
          <p:cNvSpPr/>
          <p:nvPr/>
        </p:nvSpPr>
        <p:spPr>
          <a:xfrm>
            <a:off x="6208776" y="28620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Your four numbers become a monthly note with one prioritized move.</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A few numbers, checked monthly,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beat a dashboard you never open.</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pick your four numbers and write your baseline today. Setting up analytics, finding the signal in the noise, and building the monthly habit is the work, and we'll read your first dashboard together until you trust it.</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Your foundation is built. From here, the Four C's engine takes over, starting with Capture.</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baseline numbers today, then again next month and watch them move.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BEFORE YOU PANIC ABOUT NUMBERS</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200" b="1" dirty="0">
                <a:solidFill>
                  <a:srgbClr val="FFFFFF"/>
                </a:solidFill>
                <a:latin typeface="Cambria" pitchFamily="34" charset="0"/>
                <a:ea typeface="Cambria" pitchFamily="34" charset="-122"/>
                <a:cs typeface="Cambria" pitchFamily="34" charset="-120"/>
              </a:rPr>
              <a:t>You are not
</a:t>
            </a:r>
            <a:endParaRPr lang="en-US" sz="3200" dirty="0"/>
          </a:p>
          <a:p>
            <a:pPr indent="0" marL="0">
              <a:lnSpc>
                <a:spcPct val="108000"/>
              </a:lnSpc>
              <a:buNone/>
            </a:pPr>
            <a:r>
              <a:rPr lang="en-US" sz="3200" b="1" dirty="0">
                <a:solidFill>
                  <a:srgbClr val="9FE1CB"/>
                </a:solidFill>
                <a:latin typeface="Cambria" pitchFamily="34" charset="0"/>
                <a:ea typeface="Cambria" pitchFamily="34" charset="-122"/>
                <a:cs typeface="Cambria" pitchFamily="34" charset="-120"/>
              </a:rPr>
              <a:t>a data analyst.</a:t>
            </a:r>
            <a:endParaRPr lang="en-US" sz="32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You need three or four numbers that tell you whether the foundation works and what to do next. This is how you confirm you've beaten the Secret Agent headwind: proof, not a hunch.</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TOOLS, IN PLAIN ENGLISH</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Analytics &amp; Insights, </a:t>
            </a:r>
            <a:pPr indent="0" marL="0">
              <a:buNone/>
            </a:pPr>
            <a:r>
              <a:rPr lang="en-US" sz="3000" b="1" dirty="0">
                <a:solidFill>
                  <a:srgbClr val="1D9E75"/>
                </a:solidFill>
                <a:latin typeface="Cambria" pitchFamily="34" charset="0"/>
                <a:ea typeface="Cambria" pitchFamily="34" charset="-122"/>
                <a:cs typeface="Cambria" pitchFamily="34" charset="-120"/>
              </a:rPr>
              <a:t>demystified.</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Google Analytics tells you who visits your site and what they do there. Facebook and Instagram Insights tell you what's actually reaching people. You don't need to master either one. You need to find a handful of numbers inside them and ignore the rest.</a:t>
            </a:r>
            <a:endParaRPr lang="en-US" sz="1700" dirty="0"/>
          </a:p>
        </p:txBody>
      </p:sp>
      <p:sp>
        <p:nvSpPr>
          <p:cNvPr id="5" name="Shape 3"/>
          <p:cNvSpPr/>
          <p:nvPr/>
        </p:nvSpPr>
        <p:spPr>
          <a:xfrm>
            <a:off x="502920" y="3474720"/>
            <a:ext cx="8138160" cy="731520"/>
          </a:xfrm>
          <a:prstGeom prst="roundRect">
            <a:avLst>
              <a:gd name="adj" fmla="val 10000"/>
            </a:avLst>
          </a:prstGeom>
          <a:solidFill>
            <a:srgbClr val="0F6E56"/>
          </a:solidFill>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These tools have a thousand numbers. You'll use four.</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WHAT PEOPLE ACTUALLY TYPE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Keyword </a:t>
            </a:r>
            <a:pPr indent="0" marL="0">
              <a:buNone/>
            </a:pPr>
            <a:r>
              <a:rPr lang="en-US" sz="3000" b="1" dirty="0">
                <a:solidFill>
                  <a:srgbClr val="1D9E75"/>
                </a:solidFill>
                <a:latin typeface="Cambria" pitchFamily="34" charset="0"/>
                <a:ea typeface="Cambria" pitchFamily="34" charset="-122"/>
                <a:cs typeface="Cambria" pitchFamily="34" charset="-120"/>
              </a:rPr>
              <a:t>basics.</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Keywords are the words people type into Google when they want what you do. "Accessible travel to Italy." "First-timer Indy 500 tickets." Knowing them tells you what to write, what to name your lead magnet, and whether you're showing up for the right searches.</a:t>
            </a:r>
            <a:endParaRPr lang="en-US" sz="1700" dirty="0"/>
          </a:p>
        </p:txBody>
      </p:sp>
      <p:sp>
        <p:nvSpPr>
          <p:cNvPr id="5" name="Shape 3"/>
          <p:cNvSpPr/>
          <p:nvPr/>
        </p:nvSpPr>
        <p:spPr>
          <a:xfrm>
            <a:off x="502920" y="3520440"/>
            <a:ext cx="8138160" cy="731520"/>
          </a:xfrm>
          <a:prstGeom prst="roundRect">
            <a:avLst>
              <a:gd name="adj" fmla="val 10000"/>
            </a:avLst>
          </a:prstGeom>
          <a:solidFill>
            <a:srgbClr val="0F6E56"/>
          </a:solidFill>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Speak the words your person is already searching.</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NOW THE PART THAT MATTERS</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2800" b="1" dirty="0">
                <a:solidFill>
                  <a:srgbClr val="FFFFFF"/>
                </a:solidFill>
                <a:latin typeface="Cambria" pitchFamily="34" charset="0"/>
                <a:ea typeface="Cambria" pitchFamily="34" charset="-122"/>
                <a:cs typeface="Cambria" pitchFamily="34" charset="-120"/>
              </a:rPr>
              <a:t>The three or four numbers
</a:t>
            </a:r>
            <a:endParaRPr lang="en-US" sz="2800" dirty="0"/>
          </a:p>
          <a:p>
            <a:pPr indent="0" marL="0">
              <a:lnSpc>
                <a:spcPct val="108000"/>
              </a:lnSpc>
              <a:buNone/>
            </a:pPr>
            <a:r>
              <a:rPr lang="en-US" sz="2800" b="1" dirty="0">
                <a:solidFill>
                  <a:srgbClr val="9FE1CB"/>
                </a:solidFill>
                <a:latin typeface="Cambria" pitchFamily="34" charset="0"/>
                <a:ea typeface="Cambria" pitchFamily="34" charset="-122"/>
                <a:cs typeface="Cambria" pitchFamily="34" charset="-120"/>
              </a:rPr>
              <a:t>that predict bookings.</a:t>
            </a:r>
            <a:endParaRPr lang="en-US" sz="28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Everything else is decoration. These are the ones that tell you the machine is working.</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HEADLINE NUMBER</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Did your Manifest </a:t>
            </a:r>
            <a:pPr indent="0" marL="0">
              <a:buNone/>
            </a:pPr>
            <a:r>
              <a:rPr lang="en-US" sz="3000" b="1" dirty="0">
                <a:solidFill>
                  <a:srgbClr val="1D9E75"/>
                </a:solidFill>
                <a:latin typeface="Cambria" pitchFamily="34" charset="0"/>
                <a:ea typeface="Cambria" pitchFamily="34" charset="-122"/>
                <a:cs typeface="Cambria" pitchFamily="34" charset="-120"/>
              </a:rPr>
              <a:t>grow?</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This is the one that matters most. Start the month with 10 contacts in Tern, end with 15, you grew by five. That is real. But start with 10 and end with 10, and you can post all month and tell yourself you were busy. Did you actually do anything?</a:t>
            </a:r>
            <a:endParaRPr lang="en-US" sz="1700" dirty="0"/>
          </a:p>
        </p:txBody>
      </p:sp>
      <p:sp>
        <p:nvSpPr>
          <p:cNvPr id="5" name="Shape 3"/>
          <p:cNvSpPr/>
          <p:nvPr/>
        </p:nvSpPr>
        <p:spPr>
          <a:xfrm>
            <a:off x="502920" y="3474720"/>
            <a:ext cx="8138160" cy="777240"/>
          </a:xfrm>
          <a:prstGeom prst="roundRect">
            <a:avLst>
              <a:gd name="adj" fmla="val 9412"/>
            </a:avLst>
          </a:prstGeom>
          <a:solidFill>
            <a:srgbClr val="FAECE7"/>
          </a:solidFill>
          <a:ln w="19050">
            <a:solidFill>
              <a:srgbClr val="D85A30"/>
            </a:solidFill>
            <a:prstDash val="solid"/>
          </a:ln>
        </p:spPr>
      </p:sp>
      <p:sp>
        <p:nvSpPr>
          <p:cNvPr id="6" name="Text 4"/>
          <p:cNvSpPr/>
          <p:nvPr/>
        </p:nvSpPr>
        <p:spPr>
          <a:xfrm>
            <a:off x="731520" y="3474720"/>
            <a:ext cx="7680960" cy="777240"/>
          </a:xfrm>
          <a:prstGeom prst="rect">
            <a:avLst/>
          </a:prstGeom>
          <a:noFill/>
          <a:ln/>
        </p:spPr>
        <p:txBody>
          <a:bodyPr wrap="square" rtlCol="0" anchor="ctr">
            <a:normAutofit/>
          </a:bodyPr>
          <a:lstStyle/>
          <a:p>
            <a:pPr algn="ctr" indent="0" marL="0">
              <a:buNone/>
            </a:pPr>
            <a:r>
              <a:rPr lang="en-US" sz="1700" b="1" dirty="0">
                <a:solidFill>
                  <a:srgbClr val="993C1D"/>
                </a:solidFill>
                <a:latin typeface="Cambria" pitchFamily="34" charset="0"/>
                <a:ea typeface="Cambria" pitchFamily="34" charset="-122"/>
                <a:cs typeface="Cambria" pitchFamily="34" charset="-120"/>
              </a:rPr>
              <a:t>Net new names, not busywork. If the Manifest didn't grow, the month didn't either.</a:t>
            </a:r>
            <a:endParaRPr lang="en-US" sz="1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REST OF THE FOUR</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700" b="1" dirty="0">
                <a:solidFill>
                  <a:srgbClr val="1C2733"/>
                </a:solidFill>
                <a:latin typeface="Cambria" pitchFamily="34" charset="0"/>
                <a:ea typeface="Cambria" pitchFamily="34" charset="-122"/>
                <a:cs typeface="Cambria" pitchFamily="34" charset="-120"/>
              </a:rPr>
              <a:t>Then: </a:t>
            </a:r>
            <a:pPr indent="0" marL="0">
              <a:buNone/>
            </a:pPr>
            <a:r>
              <a:rPr lang="en-US" sz="2700" b="1" dirty="0">
                <a:solidFill>
                  <a:srgbClr val="1D9E75"/>
                </a:solidFill>
                <a:latin typeface="Cambria" pitchFamily="34" charset="0"/>
                <a:ea typeface="Cambria" pitchFamily="34" charset="-122"/>
                <a:cs typeface="Cambria" pitchFamily="34" charset="-120"/>
              </a:rPr>
              <a:t>rate, inquiries, bookings.</a:t>
            </a:r>
            <a:endParaRPr lang="en-US" sz="27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Opt-in rate, the share of visitors who raise a hand, is your capture working? Inquiries, how many are ready to talk. And bookings, the money. Four numbers, and they line up into a path: visit, opt in, inquire, book.</a:t>
            </a:r>
            <a:endParaRPr lang="en-US" sz="1700" dirty="0"/>
          </a:p>
        </p:txBody>
      </p:sp>
      <p:sp>
        <p:nvSpPr>
          <p:cNvPr id="5" name="Shape 3"/>
          <p:cNvSpPr/>
          <p:nvPr/>
        </p:nvSpPr>
        <p:spPr>
          <a:xfrm>
            <a:off x="502920" y="3520440"/>
            <a:ext cx="8138160" cy="731520"/>
          </a:xfrm>
          <a:prstGeom prst="roundRect">
            <a:avLst>
              <a:gd name="adj" fmla="val 10000"/>
            </a:avLst>
          </a:prstGeom>
          <a:solidFill>
            <a:srgbClr val="0F6E56"/>
          </a:solidFill>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Each number predicts the next. Watch for where the path leaks.</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THE WHOLE THING, ON ONE SCREEN</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Four numbers. One screen.</a:t>
            </a:r>
            <a:endParaRPr lang="en-US" sz="2400" dirty="0"/>
          </a:p>
        </p:txBody>
      </p:sp>
      <p:pic>
        <p:nvPicPr>
          <p:cNvPr id="4" name="Image 0" descr="/Users/robertearl/Documents/Marketing Journeys/production/assets/mj-2.6-dashboard.png">    </p:cNvPr>
          <p:cNvPicPr>
            <a:picLocks noChangeAspect="1"/>
          </p:cNvPicPr>
          <p:nvPr/>
        </p:nvPicPr>
        <p:blipFill>
          <a:blip r:embed="rId1"/>
          <a:stretch>
            <a:fillRect/>
          </a:stretch>
        </p:blipFill>
        <p:spPr>
          <a:xfrm>
            <a:off x="365760" y="1234440"/>
            <a:ext cx="8412480" cy="32004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THIS IS THE VANITY TRAP, MEASURED</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Ignore the </a:t>
            </a:r>
            <a:pPr indent="0" marL="0">
              <a:buNone/>
            </a:pPr>
            <a:r>
              <a:rPr lang="en-US" sz="3000" b="1" dirty="0">
                <a:solidFill>
                  <a:srgbClr val="1D9E75"/>
                </a:solidFill>
                <a:latin typeface="Cambria" pitchFamily="34" charset="0"/>
                <a:ea typeface="Cambria" pitchFamily="34" charset="-122"/>
                <a:cs typeface="Cambria" pitchFamily="34" charset="-120"/>
              </a:rPr>
              <a:t>vanity metrics.</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Likes, followers, post views, impressions, reach. They feel wonderful and they predict almost nothing. A thousand likes and zero new names in the Manifest is a busy month with nothing to show. Don't let a vanity number talk you out of the truth.</a:t>
            </a:r>
            <a:endParaRPr lang="en-US" sz="1700" dirty="0"/>
          </a:p>
        </p:txBody>
      </p:sp>
      <p:sp>
        <p:nvSpPr>
          <p:cNvPr id="5" name="Shape 3"/>
          <p:cNvSpPr/>
          <p:nvPr/>
        </p:nvSpPr>
        <p:spPr>
          <a:xfrm>
            <a:off x="502920" y="352044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800" b="1" dirty="0">
                <a:solidFill>
                  <a:srgbClr val="993C1D"/>
                </a:solidFill>
                <a:latin typeface="Cambria" pitchFamily="34" charset="0"/>
                <a:ea typeface="Cambria" pitchFamily="34" charset="-122"/>
                <a:cs typeface="Cambria" pitchFamily="34" charset="-120"/>
              </a:rPr>
              <a:t>Vanity metrics flatter you. The four numbers tell you the truth.</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2.6 — Reading Your Dashboard</dc:title>
  <dc:subject>PptxGenJS Presentation</dc:subject>
  <dc:creator>Marketing Journeys</dc:creator>
  <cp:lastModifiedBy>Marketing Journeys</cp:lastModifiedBy>
  <cp:revision>1</cp:revision>
  <dcterms:created xsi:type="dcterms:W3CDTF">2026-06-13T13:44:44Z</dcterms:created>
  <dcterms:modified xsi:type="dcterms:W3CDTF">2026-06-13T13:44:44Z</dcterms:modified>
</cp:coreProperties>
</file>