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BUILD</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2.5</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600" b="1" dirty="0">
                <a:solidFill>
                  <a:srgbClr val="FFFFFF"/>
                </a:solidFill>
                <a:latin typeface="Cambria" pitchFamily="34" charset="0"/>
                <a:ea typeface="Cambria" pitchFamily="34" charset="-122"/>
                <a:cs typeface="Cambria" pitchFamily="34" charset="-120"/>
              </a:rPr>
              <a:t>Your Lead </a:t>
            </a:r>
            <a:pPr indent="0" marL="0">
              <a:buNone/>
            </a:pPr>
            <a:r>
              <a:rPr lang="en-US" sz="4600" b="1" dirty="0">
                <a:solidFill>
                  <a:srgbClr val="9FE1CB"/>
                </a:solidFill>
                <a:latin typeface="Cambria" pitchFamily="34" charset="0"/>
                <a:ea typeface="Cambria" pitchFamily="34" charset="-122"/>
                <a:cs typeface="Cambria" pitchFamily="34" charset="-120"/>
              </a:rPr>
              <a:t>Capture</a:t>
            </a:r>
            <a:endParaRPr lang="en-US" sz="4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I get the likes and the views. So where are the actual leads?</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MAGIC IS THE WIRING</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600" b="1" dirty="0">
                <a:solidFill>
                  <a:srgbClr val="1C2733"/>
                </a:solidFill>
                <a:latin typeface="Cambria" pitchFamily="34" charset="0"/>
                <a:ea typeface="Cambria" pitchFamily="34" charset="-122"/>
                <a:cs typeface="Cambria" pitchFamily="34" charset="-120"/>
              </a:rPr>
              <a:t>Wired to the Manifest, </a:t>
            </a:r>
            <a:pPr indent="0" marL="0">
              <a:buNone/>
            </a:pPr>
            <a:r>
              <a:rPr lang="en-US" sz="2600" b="1" dirty="0">
                <a:solidFill>
                  <a:srgbClr val="1D9E75"/>
                </a:solidFill>
                <a:latin typeface="Cambria" pitchFamily="34" charset="0"/>
                <a:ea typeface="Cambria" pitchFamily="34" charset="-122"/>
                <a:cs typeface="Cambria" pitchFamily="34" charset="-120"/>
              </a:rPr>
              <a:t>automatically.</a:t>
            </a:r>
            <a:endParaRPr lang="en-US" sz="26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Connect the form to your mailing list and your CRM, so the second someone opts in, they land in the Manifest on their own. No copy-paste, no sticky note, no "I'll add them later." The system does the catching.</a:t>
            </a:r>
            <a:endParaRPr lang="en-US" sz="1700" dirty="0"/>
          </a:p>
        </p:txBody>
      </p:sp>
      <p:sp>
        <p:nvSpPr>
          <p:cNvPr id="5" name="Shape 3"/>
          <p:cNvSpPr/>
          <p:nvPr/>
        </p:nvSpPr>
        <p:spPr>
          <a:xfrm>
            <a:off x="502920" y="3474720"/>
            <a:ext cx="8138160" cy="731520"/>
          </a:xfrm>
          <a:prstGeom prst="roundRect">
            <a:avLst>
              <a:gd name="adj" fmla="val 10000"/>
            </a:avLst>
          </a:prstGeom>
          <a:solidFill>
            <a:srgbClr val="0F6E56"/>
          </a:solidFill>
          <a:ln/>
        </p:spPr>
      </p:sp>
      <p:sp>
        <p:nvSpPr>
          <p:cNvPr id="6" name="Text 4"/>
          <p:cNvSpPr/>
          <p:nvPr/>
        </p:nvSpPr>
        <p:spPr>
          <a:xfrm>
            <a:off x="731520" y="3474720"/>
            <a:ext cx="7680960" cy="73152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A raised hand should land in your Manifest on its own.</a:t>
            </a:r>
            <a:endParaRPr lang="en-US"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DON'T TRUST IT, TEST IT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Opt in yourself. </a:t>
            </a:r>
            <a:pPr indent="0" marL="0">
              <a:buNone/>
            </a:pPr>
            <a:r>
              <a:rPr lang="en-US" sz="3000" b="1" dirty="0">
                <a:solidFill>
                  <a:srgbClr val="1D9E75"/>
                </a:solidFill>
                <a:latin typeface="Cambria" pitchFamily="34" charset="0"/>
                <a:ea typeface="Cambria" pitchFamily="34" charset="-122"/>
                <a:cs typeface="Cambria" pitchFamily="34" charset="-120"/>
              </a:rPr>
              <a:t>Watch it work.</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Before you send a single person, opt in with your own email. Did the lead magnet arrive? Did your name show up in the Manifest? If yes, you have a machine. If no, better you found it than a lost lead.</a:t>
            </a:r>
            <a:endParaRPr lang="en-US" sz="1800" dirty="0"/>
          </a:p>
        </p:txBody>
      </p:sp>
      <p:sp>
        <p:nvSpPr>
          <p:cNvPr id="5" name="Shape 3"/>
          <p:cNvSpPr/>
          <p:nvPr/>
        </p:nvSpPr>
        <p:spPr>
          <a:xfrm>
            <a:off x="502920" y="347472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474720"/>
            <a:ext cx="7680960" cy="731520"/>
          </a:xfrm>
          <a:prstGeom prst="rect">
            <a:avLst/>
          </a:prstGeom>
          <a:noFill/>
          <a:ln/>
        </p:spPr>
        <p:txBody>
          <a:bodyPr wrap="square" rtlCol="0" anchor="ctr">
            <a:normAutofit/>
          </a:bodyPr>
          <a:lstStyle/>
          <a:p>
            <a:pPr algn="ctr" indent="0" marL="0">
              <a:buNone/>
            </a:pPr>
            <a:r>
              <a:rPr lang="en-US" sz="1800" b="1" dirty="0">
                <a:solidFill>
                  <a:srgbClr val="993C1D"/>
                </a:solidFill>
                <a:latin typeface="Cambria" pitchFamily="34" charset="0"/>
                <a:ea typeface="Cambria" pitchFamily="34" charset="-122"/>
                <a:cs typeface="Cambria" pitchFamily="34" charset="-120"/>
              </a:rPr>
              <a:t>An untested opt-in is a leak you can't see.</a:t>
            </a: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THIS IS HOW YOU BEAT THE VANITY TRAP</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Own the list, </a:t>
            </a:r>
            <a:pPr indent="0" marL="0">
              <a:buNone/>
            </a:pPr>
            <a:r>
              <a:rPr lang="en-US" sz="3000" b="1" dirty="0">
                <a:solidFill>
                  <a:srgbClr val="1D9E75"/>
                </a:solidFill>
                <a:latin typeface="Cambria" pitchFamily="34" charset="0"/>
                <a:ea typeface="Cambria" pitchFamily="34" charset="-122"/>
                <a:cs typeface="Cambria" pitchFamily="34" charset="-120"/>
              </a:rPr>
              <a:t>not the likes.</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A thousand likes you don't own. One email you do. Every opt-in moves someone off a platform you rent and onto a list you own. That is the whole point of capture, and the end of posting into the void.</a:t>
            </a:r>
            <a:endParaRPr lang="en-US" sz="1800" dirty="0"/>
          </a:p>
        </p:txBody>
      </p:sp>
      <p:sp>
        <p:nvSpPr>
          <p:cNvPr id="5" name="Shape 3"/>
          <p:cNvSpPr/>
          <p:nvPr/>
        </p:nvSpPr>
        <p:spPr>
          <a:xfrm>
            <a:off x="502920" y="3474720"/>
            <a:ext cx="8138160" cy="731520"/>
          </a:xfrm>
          <a:prstGeom prst="roundRect">
            <a:avLst>
              <a:gd name="adj" fmla="val 10000"/>
            </a:avLst>
          </a:prstGeom>
          <a:solidFill>
            <a:srgbClr val="0F6E56"/>
          </a:solidFill>
          <a:ln/>
        </p:spPr>
      </p:sp>
      <p:sp>
        <p:nvSpPr>
          <p:cNvPr id="6" name="Text 4"/>
          <p:cNvSpPr/>
          <p:nvPr/>
        </p:nvSpPr>
        <p:spPr>
          <a:xfrm>
            <a:off x="731520" y="3474720"/>
            <a:ext cx="7680960" cy="73152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Likes are borrowed. Your list is owned.</a:t>
            </a:r>
            <a:endParaRPr lang="en-US"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Build </a:t>
            </a:r>
            <a:pPr indent="0" marL="0">
              <a:buNone/>
            </a:pPr>
            <a:r>
              <a:rPr lang="en-US" sz="3000" b="1" dirty="0">
                <a:solidFill>
                  <a:srgbClr val="1D9E75"/>
                </a:solidFill>
                <a:latin typeface="Cambria" pitchFamily="34" charset="0"/>
                <a:ea typeface="Cambria" pitchFamily="34" charset="-122"/>
                <a:cs typeface="Cambria" pitchFamily="34" charset="-120"/>
              </a:rPr>
              <a:t>your opt-in.</a:t>
            </a:r>
            <a:endParaRPr lang="en-US" sz="3000" dirty="0"/>
          </a:p>
        </p:txBody>
      </p:sp>
      <p:sp>
        <p:nvSpPr>
          <p:cNvPr id="4" name="Shape 2"/>
          <p:cNvSpPr/>
          <p:nvPr/>
        </p:nvSpPr>
        <p:spPr>
          <a:xfrm>
            <a:off x="502920" y="1737360"/>
            <a:ext cx="502920" cy="502920"/>
          </a:xfrm>
          <a:prstGeom prst="ellipse">
            <a:avLst/>
          </a:prstGeom>
          <a:solidFill>
            <a:srgbClr val="D85A30"/>
          </a:solidFill>
          <a:ln/>
        </p:spPr>
      </p:sp>
      <p:sp>
        <p:nvSpPr>
          <p:cNvPr id="5" name="Text 3"/>
          <p:cNvSpPr/>
          <p:nvPr/>
        </p:nvSpPr>
        <p:spPr>
          <a:xfrm>
            <a:off x="502920" y="17373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6916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lead magnet</a:t>
            </a:r>
            <a:endParaRPr lang="en-US" sz="1600" dirty="0"/>
          </a:p>
        </p:txBody>
      </p:sp>
      <p:sp>
        <p:nvSpPr>
          <p:cNvPr id="7" name="Text 5"/>
          <p:cNvSpPr/>
          <p:nvPr/>
        </p:nvSpPr>
        <p:spPr>
          <a:xfrm>
            <a:off x="4114800" y="16916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Name one specific, useful thing your person would trade an email for. (The Lead Capture worksheet.)</a:t>
            </a:r>
            <a:endParaRPr lang="en-US" sz="1250" dirty="0"/>
          </a:p>
        </p:txBody>
      </p:sp>
      <p:sp>
        <p:nvSpPr>
          <p:cNvPr id="8" name="Shape 6"/>
          <p:cNvSpPr/>
          <p:nvPr/>
        </p:nvSpPr>
        <p:spPr>
          <a:xfrm>
            <a:off x="502920" y="2651760"/>
            <a:ext cx="502920" cy="502920"/>
          </a:xfrm>
          <a:prstGeom prst="ellipse">
            <a:avLst/>
          </a:prstGeom>
          <a:solidFill>
            <a:srgbClr val="D85A30"/>
          </a:solidFill>
          <a:ln/>
        </p:spPr>
      </p:sp>
      <p:sp>
        <p:nvSpPr>
          <p:cNvPr id="9" name="Text 7"/>
          <p:cNvSpPr/>
          <p:nvPr/>
        </p:nvSpPr>
        <p:spPr>
          <a:xfrm>
            <a:off x="502920" y="26517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060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one promise</a:t>
            </a:r>
            <a:endParaRPr lang="en-US" sz="1600" dirty="0"/>
          </a:p>
        </p:txBody>
      </p:sp>
      <p:sp>
        <p:nvSpPr>
          <p:cNvPr id="11" name="Text 9"/>
          <p:cNvSpPr/>
          <p:nvPr/>
        </p:nvSpPr>
        <p:spPr>
          <a:xfrm>
            <a:off x="4114800" y="26060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the single promise of the landing page: give an email, get this.</a:t>
            </a:r>
            <a:endParaRPr lang="en-US" sz="1250" dirty="0"/>
          </a:p>
        </p:txBody>
      </p:sp>
      <p:sp>
        <p:nvSpPr>
          <p:cNvPr id="12" name="Shape 10"/>
          <p:cNvSpPr/>
          <p:nvPr/>
        </p:nvSpPr>
        <p:spPr>
          <a:xfrm>
            <a:off x="502920" y="3566160"/>
            <a:ext cx="502920" cy="502920"/>
          </a:xfrm>
          <a:prstGeom prst="ellipse">
            <a:avLst/>
          </a:prstGeom>
          <a:solidFill>
            <a:srgbClr val="D85A30"/>
          </a:solidFill>
          <a:ln/>
        </p:spPr>
      </p:sp>
      <p:sp>
        <p:nvSpPr>
          <p:cNvPr id="13" name="Text 11"/>
          <p:cNvSpPr/>
          <p:nvPr/>
        </p:nvSpPr>
        <p:spPr>
          <a:xfrm>
            <a:off x="502920" y="35661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5204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Where it lands</a:t>
            </a:r>
            <a:endParaRPr lang="en-US" sz="1600" dirty="0"/>
          </a:p>
        </p:txBody>
      </p:sp>
      <p:sp>
        <p:nvSpPr>
          <p:cNvPr id="15" name="Text 13"/>
          <p:cNvSpPr/>
          <p:nvPr/>
        </p:nvSpPr>
        <p:spPr>
          <a:xfrm>
            <a:off x="4114800" y="35204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Decide the list and CRM the email flows into, your Manifest.</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More than the page. </a:t>
            </a:r>
            <a:pPr indent="0" marL="0">
              <a:buNone/>
            </a:pPr>
            <a:r>
              <a:rPr lang="en-US" sz="2500" b="1" dirty="0">
                <a:solidFill>
                  <a:srgbClr val="1D9E75"/>
                </a:solidFill>
                <a:latin typeface="Cambria" pitchFamily="34" charset="0"/>
                <a:ea typeface="Cambria" pitchFamily="34" charset="-122"/>
                <a:cs typeface="Cambria" pitchFamily="34" charset="-120"/>
              </a:rPr>
              <a:t>It builds the magnet.</a:t>
            </a:r>
            <a:endParaRPr lang="en-US" sz="2500" dirty="0"/>
          </a:p>
        </p:txBody>
      </p:sp>
      <p:sp>
        <p:nvSpPr>
          <p:cNvPr id="4" name="Shape 2"/>
          <p:cNvSpPr/>
          <p:nvPr/>
        </p:nvSpPr>
        <p:spPr>
          <a:xfrm>
            <a:off x="502920" y="1783080"/>
            <a:ext cx="2578608" cy="1783080"/>
          </a:xfrm>
          <a:prstGeom prst="roundRect">
            <a:avLst>
              <a:gd name="adj" fmla="val 5128"/>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BUILD IT</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whole deliverable</a:t>
            </a:r>
            <a:endParaRPr lang="en-US" sz="1500" dirty="0"/>
          </a:p>
        </p:txBody>
      </p:sp>
      <p:sp>
        <p:nvSpPr>
          <p:cNvPr id="7" name="Text 5"/>
          <p:cNvSpPr/>
          <p:nvPr/>
        </p:nvSpPr>
        <p:spPr>
          <a:xfrm>
            <a:off x="685800" y="286207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writes the guide or checklist itself, your guardrails baked in.</a:t>
            </a:r>
            <a:endParaRPr lang="en-US" sz="1150" dirty="0"/>
          </a:p>
        </p:txBody>
      </p:sp>
      <p:sp>
        <p:nvSpPr>
          <p:cNvPr id="8" name="Shape 6"/>
          <p:cNvSpPr/>
          <p:nvPr/>
        </p:nvSpPr>
        <p:spPr>
          <a:xfrm>
            <a:off x="3264408" y="1783080"/>
            <a:ext cx="2578608" cy="1783080"/>
          </a:xfrm>
          <a:prstGeom prst="roundRect">
            <a:avLst>
              <a:gd name="adj" fmla="val 5128"/>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IDEAS</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From real searches</a:t>
            </a:r>
            <a:endParaRPr lang="en-US" sz="1500" dirty="0"/>
          </a:p>
        </p:txBody>
      </p:sp>
      <p:sp>
        <p:nvSpPr>
          <p:cNvPr id="11" name="Text 9"/>
          <p:cNvSpPr/>
          <p:nvPr/>
        </p:nvSpPr>
        <p:spPr>
          <a:xfrm>
            <a:off x="3447288" y="286207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Feed it your keywords, get ranked magnet ideas worth an email.</a:t>
            </a:r>
            <a:endParaRPr lang="en-US" sz="1150" dirty="0"/>
          </a:p>
        </p:txBody>
      </p:sp>
      <p:sp>
        <p:nvSpPr>
          <p:cNvPr id="12" name="Shape 10"/>
          <p:cNvSpPr/>
          <p:nvPr/>
        </p:nvSpPr>
        <p:spPr>
          <a:xfrm>
            <a:off x="6025896" y="1783080"/>
            <a:ext cx="2578608" cy="1783080"/>
          </a:xfrm>
          <a:prstGeom prst="roundRect">
            <a:avLst>
              <a:gd name="adj" fmla="val 5128"/>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SEQUENCE</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follow-up emails</a:t>
            </a:r>
            <a:endParaRPr lang="en-US" sz="1500" dirty="0"/>
          </a:p>
        </p:txBody>
      </p:sp>
      <p:sp>
        <p:nvSpPr>
          <p:cNvPr id="15" name="Text 13"/>
          <p:cNvSpPr/>
          <p:nvPr/>
        </p:nvSpPr>
        <p:spPr>
          <a:xfrm>
            <a:off x="6208776" y="286207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The delivery email plus the first nurture emails, written for you.</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A raised hand should land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in your Manifest on its own.</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sketch your lead magnet today. Building the landing page, wiring the form to your list and CRM, and creating the magnet itself is the work, and it's fiddly. That's what we build with you, live, until you watch your own test opt-in land.</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2.6  Know If It's Working: the last Build step, your dashboard.</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lead magnet idea and your landing-page promise.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WHY YOUR POSTING ISN'T PAYING OFF</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000" b="1" dirty="0">
                <a:solidFill>
                  <a:srgbClr val="FFFFFF"/>
                </a:solidFill>
                <a:latin typeface="Cambria" pitchFamily="34" charset="0"/>
                <a:ea typeface="Cambria" pitchFamily="34" charset="-122"/>
                <a:cs typeface="Cambria" pitchFamily="34" charset="-120"/>
              </a:rPr>
              <a:t>Every route needs
</a:t>
            </a:r>
            <a:endParaRPr lang="en-US" sz="3000" dirty="0"/>
          </a:p>
          <a:p>
            <a:pPr indent="0" marL="0">
              <a:lnSpc>
                <a:spcPct val="108000"/>
              </a:lnSpc>
              <a:buNone/>
            </a:pPr>
            <a:r>
              <a:rPr lang="en-US" sz="3000" b="1" dirty="0">
                <a:solidFill>
                  <a:srgbClr val="9FE1CB"/>
                </a:solidFill>
                <a:latin typeface="Cambria" pitchFamily="34" charset="0"/>
                <a:ea typeface="Cambria" pitchFamily="34" charset="-122"/>
                <a:cs typeface="Cambria" pitchFamily="34" charset="-120"/>
              </a:rPr>
              <a:t>somewhere to send people.</a:t>
            </a:r>
            <a:endParaRPr lang="en-US" sz="30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Today you build the opt-in and landing page that turn attention into a name you own. You keep fighting Secret Agent, and you start beating The Vanity Trap.</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HOW NAVIGATION ACTUALLY WORKS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You don't fly </a:t>
            </a:r>
            <a:pPr indent="0" marL="0">
              <a:buNone/>
            </a:pPr>
            <a:r>
              <a:rPr lang="en-US" sz="3000" b="1" dirty="0">
                <a:solidFill>
                  <a:srgbClr val="1D9E75"/>
                </a:solidFill>
                <a:latin typeface="Cambria" pitchFamily="34" charset="0"/>
                <a:ea typeface="Cambria" pitchFamily="34" charset="-122"/>
                <a:cs typeface="Cambria" pitchFamily="34" charset="-120"/>
              </a:rPr>
              <a:t>in a straight line.</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A pilot points at one beacon, reaches it, then adjusts to the next, and the next. That is how you actually get anywhere. Your lead magnets and opt-ins are those beacons: the points people steer toward and take action on, one raised hand at a time.</a:t>
            </a:r>
            <a:endParaRPr lang="en-US" sz="1700" dirty="0"/>
          </a:p>
        </p:txBody>
      </p:sp>
      <p:sp>
        <p:nvSpPr>
          <p:cNvPr id="5" name="Shape 3"/>
          <p:cNvSpPr/>
          <p:nvPr/>
        </p:nvSpPr>
        <p:spPr>
          <a:xfrm>
            <a:off x="502920" y="3474720"/>
            <a:ext cx="8138160" cy="777240"/>
          </a:xfrm>
          <a:prstGeom prst="roundRect">
            <a:avLst>
              <a:gd name="adj" fmla="val 9412"/>
            </a:avLst>
          </a:prstGeom>
          <a:solidFill>
            <a:srgbClr val="0F6E56"/>
          </a:solidFill>
          <a:ln/>
        </p:spPr>
      </p:sp>
      <p:sp>
        <p:nvSpPr>
          <p:cNvPr id="6" name="Text 4"/>
          <p:cNvSpPr/>
          <p:nvPr/>
        </p:nvSpPr>
        <p:spPr>
          <a:xfrm>
            <a:off x="731520" y="3474720"/>
            <a:ext cx="7680960" cy="777240"/>
          </a:xfrm>
          <a:prstGeom prst="rect">
            <a:avLst/>
          </a:prstGeom>
          <a:noFill/>
          <a:ln/>
        </p:spPr>
        <p:txBody>
          <a:bodyPr wrap="square" rtlCol="0" anchor="ctr">
            <a:normAutofit/>
          </a:bodyPr>
          <a:lstStyle/>
          <a:p>
            <a:pPr algn="ctr" indent="0" marL="0">
              <a:buNone/>
            </a:pPr>
            <a:r>
              <a:rPr lang="en-US" sz="1700" b="1" dirty="0">
                <a:solidFill>
                  <a:srgbClr val="FFFFFF"/>
                </a:solidFill>
                <a:latin typeface="Cambria" pitchFamily="34" charset="0"/>
                <a:ea typeface="Cambria" pitchFamily="34" charset="-122"/>
                <a:cs typeface="Cambria" pitchFamily="34" charset="-120"/>
              </a:rPr>
              <a:t>Lead capture isn't a straight shot. It's a beacon people aim for, and act on.</a:t>
            </a:r>
            <a:endParaRPr lang="en-US" sz="1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PICK YOUR BEACON</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600" b="1" dirty="0">
                <a:solidFill>
                  <a:srgbClr val="1C2733"/>
                </a:solidFill>
                <a:latin typeface="Cambria" pitchFamily="34" charset="0"/>
                <a:ea typeface="Cambria" pitchFamily="34" charset="-122"/>
                <a:cs typeface="Cambria" pitchFamily="34" charset="-120"/>
              </a:rPr>
              <a:t>Something they'll gladly </a:t>
            </a:r>
            <a:pPr indent="0" marL="0">
              <a:buNone/>
            </a:pPr>
            <a:r>
              <a:rPr lang="en-US" sz="2600" b="1" dirty="0">
                <a:solidFill>
                  <a:srgbClr val="1D9E75"/>
                </a:solidFill>
                <a:latin typeface="Cambria" pitchFamily="34" charset="0"/>
                <a:ea typeface="Cambria" pitchFamily="34" charset="-122"/>
                <a:cs typeface="Cambria" pitchFamily="34" charset="-120"/>
              </a:rPr>
              <a:t>trade an email for.</a:t>
            </a:r>
            <a:endParaRPr lang="en-US" sz="26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Five that work: a newsletter (real insider value, not just "updates"), a free report, a mini consultation, a brochure, or insider access. Pick the one that fits your niche and your exact person.</a:t>
            </a:r>
            <a:endParaRPr lang="en-US" sz="1700" dirty="0"/>
          </a:p>
        </p:txBody>
      </p:sp>
      <p:sp>
        <p:nvSpPr>
          <p:cNvPr id="5" name="Shape 3"/>
          <p:cNvSpPr/>
          <p:nvPr/>
        </p:nvSpPr>
        <p:spPr>
          <a:xfrm>
            <a:off x="502920" y="3383280"/>
            <a:ext cx="8138160" cy="777240"/>
          </a:xfrm>
          <a:prstGeom prst="roundRect">
            <a:avLst>
              <a:gd name="adj" fmla="val 9412"/>
            </a:avLst>
          </a:prstGeom>
          <a:solidFill>
            <a:srgbClr val="0F6E56"/>
          </a:solidFill>
          <a:ln/>
        </p:spPr>
      </p:sp>
      <p:sp>
        <p:nvSpPr>
          <p:cNvPr id="6" name="Text 4"/>
          <p:cNvSpPr/>
          <p:nvPr/>
        </p:nvSpPr>
        <p:spPr>
          <a:xfrm>
            <a:off x="731520" y="3383280"/>
            <a:ext cx="7680960" cy="777240"/>
          </a:xfrm>
          <a:prstGeom prst="rect">
            <a:avLst/>
          </a:prstGeom>
          <a:noFill/>
          <a:ln/>
        </p:spPr>
        <p:txBody>
          <a:bodyPr wrap="square" rtlCol="0" anchor="ctr">
            <a:normAutofit/>
          </a:bodyPr>
          <a:lstStyle/>
          <a:p>
            <a:pPr algn="ctr" indent="0" marL="0">
              <a:buNone/>
            </a:pPr>
            <a:r>
              <a:rPr lang="en-US" sz="1700" b="1" dirty="0">
                <a:solidFill>
                  <a:srgbClr val="FFFFFF"/>
                </a:solidFill>
                <a:latin typeface="Cambria" pitchFamily="34" charset="0"/>
                <a:ea typeface="Cambria" pitchFamily="34" charset="-122"/>
                <a:cs typeface="Cambria" pitchFamily="34" charset="-120"/>
              </a:rPr>
              <a:t>Whatever the form, the bar is the same: specific, useful, and worth a real email address.</a:t>
            </a:r>
            <a:endParaRPr lang="en-US" sz="1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25 YEARS BEHIND A DESK TAUGHT ME THIS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600" b="1" dirty="0">
                <a:solidFill>
                  <a:srgbClr val="1C2733"/>
                </a:solidFill>
                <a:latin typeface="Cambria" pitchFamily="34" charset="0"/>
                <a:ea typeface="Cambria" pitchFamily="34" charset="-122"/>
                <a:cs typeface="Cambria" pitchFamily="34" charset="-120"/>
              </a:rPr>
              <a:t>A clearer offer, </a:t>
            </a:r>
            <a:pPr indent="0" marL="0">
              <a:buNone/>
            </a:pPr>
            <a:r>
              <a:rPr lang="en-US" sz="2600" b="1" dirty="0">
                <a:solidFill>
                  <a:srgbClr val="1D9E75"/>
                </a:solidFill>
                <a:latin typeface="Cambria" pitchFamily="34" charset="0"/>
                <a:ea typeface="Cambria" pitchFamily="34" charset="-122"/>
                <a:cs typeface="Cambria" pitchFamily="34" charset="-120"/>
              </a:rPr>
              <a:t>a clearer conversation.</a:t>
            </a:r>
            <a:endParaRPr lang="en-US" sz="26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In 25 years as an advisor, the clearer I was on what I had to offer, the clearer every conversation got. The moment I had a specific brochure or guide to hand someone, the whole conversation changed. I wasn't fumbling, I was handing them something real.</a:t>
            </a:r>
            <a:endParaRPr lang="en-US" sz="1700" dirty="0"/>
          </a:p>
        </p:txBody>
      </p:sp>
      <p:sp>
        <p:nvSpPr>
          <p:cNvPr id="5" name="Shape 3"/>
          <p:cNvSpPr/>
          <p:nvPr/>
        </p:nvSpPr>
        <p:spPr>
          <a:xfrm>
            <a:off x="502920" y="3520440"/>
            <a:ext cx="8138160" cy="731520"/>
          </a:xfrm>
          <a:prstGeom prst="roundRect">
            <a:avLst>
              <a:gd name="adj" fmla="val 10000"/>
            </a:avLst>
          </a:prstGeom>
          <a:solidFill>
            <a:srgbClr val="0F6E56"/>
          </a:solidFill>
          <a:ln/>
        </p:spPr>
      </p:sp>
      <p:sp>
        <p:nvSpPr>
          <p:cNvPr id="6" name="Text 4"/>
          <p:cNvSpPr/>
          <p:nvPr/>
        </p:nvSpPr>
        <p:spPr>
          <a:xfrm>
            <a:off x="731520" y="3520440"/>
            <a:ext cx="7680960" cy="73152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When you know exactly what you offer, so does everyone you talk to.</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PART NOBODY TELLS YOU</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Your deliverable </a:t>
            </a:r>
            <a:pPr indent="0" marL="0">
              <a:buNone/>
            </a:pPr>
            <a:r>
              <a:rPr lang="en-US" sz="3000" b="1" dirty="0">
                <a:solidFill>
                  <a:srgbClr val="1D9E75"/>
                </a:solidFill>
                <a:latin typeface="Cambria" pitchFamily="34" charset="0"/>
                <a:ea typeface="Cambria" pitchFamily="34" charset="-122"/>
                <a:cs typeface="Cambria" pitchFamily="34" charset="-120"/>
              </a:rPr>
              <a:t>sets the guardrails.</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That packet did more than capture an email. It answered the frequently asked questions before they were asked, and it stopped me from over-promising, because the guardrails, what's included and what's not, were baked right into the deliverable.</a:t>
            </a:r>
            <a:endParaRPr lang="en-US" sz="1700" dirty="0"/>
          </a:p>
        </p:txBody>
      </p:sp>
      <p:sp>
        <p:nvSpPr>
          <p:cNvPr id="5" name="Shape 3"/>
          <p:cNvSpPr/>
          <p:nvPr/>
        </p:nvSpPr>
        <p:spPr>
          <a:xfrm>
            <a:off x="502920" y="352044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520440"/>
            <a:ext cx="7680960" cy="731520"/>
          </a:xfrm>
          <a:prstGeom prst="rect">
            <a:avLst/>
          </a:prstGeom>
          <a:noFill/>
          <a:ln/>
        </p:spPr>
        <p:txBody>
          <a:bodyPr wrap="square" rtlCol="0" anchor="ctr">
            <a:normAutofit/>
          </a:bodyPr>
          <a:lstStyle/>
          <a:p>
            <a:pPr algn="ctr" indent="0" marL="0">
              <a:buNone/>
            </a:pPr>
            <a:r>
              <a:rPr lang="en-US" sz="1800" b="1" dirty="0">
                <a:solidFill>
                  <a:srgbClr val="993C1D"/>
                </a:solidFill>
                <a:latin typeface="Cambria" pitchFamily="34" charset="0"/>
                <a:ea typeface="Cambria" pitchFamily="34" charset="-122"/>
                <a:cs typeface="Cambria" pitchFamily="34" charset="-120"/>
              </a:rPr>
              <a:t>An offer with no guardrails becomes a promise you can't keep.</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WHERE THE MAGNET LIVES</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000" b="1" dirty="0">
                <a:solidFill>
                  <a:srgbClr val="FFFFFF"/>
                </a:solidFill>
                <a:latin typeface="Cambria" pitchFamily="34" charset="0"/>
                <a:ea typeface="Cambria" pitchFamily="34" charset="-122"/>
                <a:cs typeface="Cambria" pitchFamily="34" charset="-120"/>
              </a:rPr>
              <a:t>The landing page:
</a:t>
            </a:r>
            <a:endParaRPr lang="en-US" sz="3000" dirty="0"/>
          </a:p>
          <a:p>
            <a:pPr indent="0" marL="0">
              <a:lnSpc>
                <a:spcPct val="108000"/>
              </a:lnSpc>
              <a:buNone/>
            </a:pPr>
            <a:r>
              <a:rPr lang="en-US" sz="3000" b="1" dirty="0">
                <a:solidFill>
                  <a:srgbClr val="9FE1CB"/>
                </a:solidFill>
                <a:latin typeface="Cambria" pitchFamily="34" charset="0"/>
                <a:ea typeface="Cambria" pitchFamily="34" charset="-122"/>
                <a:cs typeface="Cambria" pitchFamily="34" charset="-120"/>
              </a:rPr>
              <a:t>one clear promise.</a:t>
            </a:r>
            <a:endParaRPr lang="en-US" sz="30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One page, one job, one promise: get the lead magnet by giving an email. No menu, no distractions, no escape routes. Just the trade.</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KEEP IT SHORT ON PURPOSE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opt-in form: </a:t>
            </a:r>
            <a:pPr indent="0" marL="0">
              <a:buNone/>
            </a:pPr>
            <a:r>
              <a:rPr lang="en-US" sz="3000" b="1" dirty="0">
                <a:solidFill>
                  <a:srgbClr val="1D9E75"/>
                </a:solidFill>
                <a:latin typeface="Cambria" pitchFamily="34" charset="0"/>
                <a:ea typeface="Cambria" pitchFamily="34" charset="-122"/>
                <a:cs typeface="Cambria" pitchFamily="34" charset="-120"/>
              </a:rPr>
              <a:t>ask for less.</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First name and email. That's it. Every extra field you add costs you sign-ups. You can learn the rest once they're in the Manifest. Lower the bar to the raised hand.</a:t>
            </a:r>
            <a:endParaRPr lang="en-US" sz="1800" dirty="0"/>
          </a:p>
        </p:txBody>
      </p:sp>
      <p:sp>
        <p:nvSpPr>
          <p:cNvPr id="5" name="Shape 3"/>
          <p:cNvSpPr/>
          <p:nvPr/>
        </p:nvSpPr>
        <p:spPr>
          <a:xfrm>
            <a:off x="502920" y="3474720"/>
            <a:ext cx="8138160" cy="731520"/>
          </a:xfrm>
          <a:prstGeom prst="roundRect">
            <a:avLst>
              <a:gd name="adj" fmla="val 10000"/>
            </a:avLst>
          </a:prstGeom>
          <a:solidFill>
            <a:srgbClr val="0F6E56"/>
          </a:solidFill>
          <a:ln/>
        </p:spPr>
      </p:sp>
      <p:sp>
        <p:nvSpPr>
          <p:cNvPr id="6" name="Text 4"/>
          <p:cNvSpPr/>
          <p:nvPr/>
        </p:nvSpPr>
        <p:spPr>
          <a:xfrm>
            <a:off x="731520" y="3474720"/>
            <a:ext cx="7680960" cy="73152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The shorter the form, the longer your list.</a:t>
            </a: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THE WHOLE THING, WIRED UP</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Attention in, a name out.</a:t>
            </a:r>
            <a:endParaRPr lang="en-US" sz="2400" dirty="0"/>
          </a:p>
        </p:txBody>
      </p:sp>
      <p:pic>
        <p:nvPicPr>
          <p:cNvPr id="4" name="Image 0" descr="/Users/robertearl/Documents/Marketing Journeys/production/assets/mj-2.5-capture.png">    </p:cNvPr>
          <p:cNvPicPr>
            <a:picLocks noChangeAspect="1"/>
          </p:cNvPicPr>
          <p:nvPr/>
        </p:nvPicPr>
        <p:blipFill>
          <a:blip r:embed="rId1"/>
          <a:stretch>
            <a:fillRect/>
          </a:stretch>
        </p:blipFill>
        <p:spPr>
          <a:xfrm>
            <a:off x="320040" y="1234440"/>
            <a:ext cx="8503920" cy="406908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2.5 — Your Lead-Capture Assets</dc:title>
  <dc:subject>PptxGenJS Presentation</dc:subject>
  <dc:creator>Marketing Journeys</dc:creator>
  <cp:lastModifiedBy>Marketing Journeys</cp:lastModifiedBy>
  <cp:revision>1</cp:revision>
  <dcterms:created xsi:type="dcterms:W3CDTF">2026-06-13T13:44:44Z</dcterms:created>
  <dcterms:modified xsi:type="dcterms:W3CDTF">2026-06-13T13:44:44Z</dcterms:modified>
</cp:coreProperties>
</file>