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BUILD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2.4</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Build Your </a:t>
            </a:r>
            <a:pPr indent="0" marL="0">
              <a:buNone/>
            </a:pPr>
            <a:r>
              <a:rPr lang="en-US" sz="4600" b="1" dirty="0">
                <a:solidFill>
                  <a:srgbClr val="9FE1CB"/>
                </a:solidFill>
                <a:latin typeface="Cambria" pitchFamily="34" charset="0"/>
                <a:ea typeface="Cambria" pitchFamily="34" charset="-122"/>
                <a:cs typeface="Cambria" pitchFamily="34" charset="-120"/>
              </a:rPr>
              <a:t>Manifest</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My leads are scattered everywhere. How do I get a grip?</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START PLUGGING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Every raised hand </a:t>
            </a:r>
            <a:pPr indent="0" marL="0">
              <a:buNone/>
            </a:pPr>
            <a:r>
              <a:rPr lang="en-US" sz="3000" b="1" dirty="0">
                <a:solidFill>
                  <a:srgbClr val="1D9E75"/>
                </a:solidFill>
                <a:latin typeface="Cambria" pitchFamily="34" charset="0"/>
                <a:ea typeface="Cambria" pitchFamily="34" charset="-122"/>
                <a:cs typeface="Cambria" pitchFamily="34" charset="-120"/>
              </a:rPr>
              <a:t>has a home.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The whole point: a lead can come from anywhere, and the second it arrives, it has exactly one place to land. No more names lost in a DM, a sticky note, or your memory. It goes in, and it stays.</a:t>
            </a:r>
            <a:endParaRPr lang="en-US" sz="1800" dirty="0"/>
          </a:p>
        </p:txBody>
      </p:sp>
      <p:sp>
        <p:nvSpPr>
          <p:cNvPr id="5" name="Shape 3"/>
          <p:cNvSpPr/>
          <p:nvPr/>
        </p:nvSpPr>
        <p:spPr>
          <a:xfrm>
            <a:off x="502920" y="3474720"/>
            <a:ext cx="8138160" cy="822960"/>
          </a:xfrm>
          <a:prstGeom prst="roundRect">
            <a:avLst>
              <a:gd name="adj" fmla="val 8889"/>
            </a:avLst>
          </a:prstGeom>
          <a:solidFill>
            <a:srgbClr val="FAECE7"/>
          </a:solidFill>
          <a:ln w="19050">
            <a:solidFill>
              <a:srgbClr val="D85A30"/>
            </a:solidFill>
            <a:prstDash val="solid"/>
          </a:ln>
        </p:spPr>
      </p:sp>
      <p:sp>
        <p:nvSpPr>
          <p:cNvPr id="6" name="Text 4"/>
          <p:cNvSpPr/>
          <p:nvPr/>
        </p:nvSpPr>
        <p:spPr>
          <a:xfrm>
            <a:off x="731520" y="3474720"/>
            <a:ext cx="7680960" cy="82296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This is how you start plugging The Leaky Bucket: a lead with nowhere to land is one you'll forget by Friday.</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KEEP IT ALIVE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few minutes, </a:t>
            </a:r>
            <a:pPr indent="0" marL="0">
              <a:buNone/>
            </a:pPr>
            <a:r>
              <a:rPr lang="en-US" sz="3000" b="1" dirty="0">
                <a:solidFill>
                  <a:srgbClr val="1D9E75"/>
                </a:solidFill>
                <a:latin typeface="Cambria" pitchFamily="34" charset="0"/>
                <a:ea typeface="Cambria" pitchFamily="34" charset="-122"/>
                <a:cs typeface="Cambria" pitchFamily="34" charset="-120"/>
              </a:rPr>
              <a:t>every day.</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Open it once a day. Add anyone new. Move one card forward. Send one follow-up. That light rhythm is the difference between a living Manifest and a graveyard of old names.</a:t>
            </a:r>
            <a:endParaRPr lang="en-US" sz="18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 CRM you never open is just an expensive address book.</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THIS MATTERS SO MUCH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engine for </a:t>
            </a:r>
            <a:pPr indent="0" marL="0">
              <a:buNone/>
            </a:pPr>
            <a:r>
              <a:rPr lang="en-US" sz="3000" b="1" dirty="0">
                <a:solidFill>
                  <a:srgbClr val="1D9E75"/>
                </a:solidFill>
                <a:latin typeface="Cambria" pitchFamily="34" charset="0"/>
                <a:ea typeface="Cambria" pitchFamily="34" charset="-122"/>
                <a:cs typeface="Cambria" pitchFamily="34" charset="-120"/>
              </a:rPr>
              <a:t>everything next.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This one list is what powers Confirm and Cultivate later. Every follow-up system, every past-client touch, runs off the Manifest. Build it right now, and the rest of the method has something real to run on.</a:t>
            </a:r>
            <a:endParaRPr lang="en-US" sz="18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Capture feeds the whole machine. This is where it's stored.</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up </a:t>
            </a:r>
            <a:pPr indent="0" marL="0">
              <a:buNone/>
            </a:pPr>
            <a:r>
              <a:rPr lang="en-US" sz="3000" b="1" dirty="0">
                <a:solidFill>
                  <a:srgbClr val="1D9E75"/>
                </a:solidFill>
                <a:latin typeface="Cambria" pitchFamily="34" charset="0"/>
                <a:ea typeface="Cambria" pitchFamily="34" charset="-122"/>
                <a:cs typeface="Cambria" pitchFamily="34" charset="-120"/>
              </a:rPr>
              <a:t>your stages.</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Pick your CRM</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One of the big three, or the simplest thing that reliably holds a name. Just pick. (The Manifest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Set your three stages</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Inquiry, Booked, Past client. Name them in your own words.</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daily rhythm</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when you'll open it. Same time, every day.</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canned replies. </a:t>
            </a:r>
            <a:pPr indent="0" marL="0">
              <a:buNone/>
            </a:pPr>
            <a:r>
              <a:rPr lang="en-US" sz="2500" b="1" dirty="0">
                <a:solidFill>
                  <a:srgbClr val="1D9E75"/>
                </a:solidFill>
                <a:latin typeface="Cambria" pitchFamily="34" charset="0"/>
                <a:ea typeface="Cambria" pitchFamily="34" charset="-122"/>
                <a:cs typeface="Cambria" pitchFamily="34" charset="-120"/>
              </a:rPr>
              <a:t>An operator.</a:t>
            </a:r>
            <a:endParaRPr lang="en-US" sz="2500" dirty="0"/>
          </a:p>
        </p:txBody>
      </p:sp>
      <p:sp>
        <p:nvSpPr>
          <p:cNvPr id="4" name="Shape 2"/>
          <p:cNvSpPr/>
          <p:nvPr/>
        </p:nvSpPr>
        <p:spPr>
          <a:xfrm>
            <a:off x="502920" y="17830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CLEAN UP</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Tame your contacts</a:t>
            </a:r>
            <a:endParaRPr lang="en-US" sz="1500" dirty="0"/>
          </a:p>
        </p:txBody>
      </p:sp>
      <p:sp>
        <p:nvSpPr>
          <p:cNvPr id="7" name="Text 5"/>
          <p:cNvSpPr/>
          <p:nvPr/>
        </p:nvSpPr>
        <p:spPr>
          <a:xfrm>
            <a:off x="685800"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Dump the mess, it dedupes, standardizes, and tags everyone by stage.</a:t>
            </a:r>
            <a:endParaRPr lang="en-US" sz="1150" dirty="0"/>
          </a:p>
        </p:txBody>
      </p:sp>
      <p:sp>
        <p:nvSpPr>
          <p:cNvPr id="8" name="Shape 6"/>
          <p:cNvSpPr/>
          <p:nvPr/>
        </p:nvSpPr>
        <p:spPr>
          <a:xfrm>
            <a:off x="3264408" y="17830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TRIAGE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Is it worth my time?</a:t>
            </a:r>
            <a:endParaRPr lang="en-US" sz="1500" dirty="0"/>
          </a:p>
        </p:txBody>
      </p:sp>
      <p:sp>
        <p:nvSpPr>
          <p:cNvPr id="11" name="Text 9"/>
          <p:cNvSpPr/>
          <p:nvPr/>
        </p:nvSpPr>
        <p:spPr>
          <a:xfrm>
            <a:off x="3447288"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scores a new inquiry for fit so you nurture the right maybes.</a:t>
            </a:r>
            <a:endParaRPr lang="en-US" sz="1150" dirty="0"/>
          </a:p>
        </p:txBody>
      </p:sp>
      <p:sp>
        <p:nvSpPr>
          <p:cNvPr id="12" name="Shape 10"/>
          <p:cNvSpPr/>
          <p:nvPr/>
        </p:nvSpPr>
        <p:spPr>
          <a:xfrm>
            <a:off x="6025896" y="17830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REPLIES</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response per stage</a:t>
            </a:r>
            <a:endParaRPr lang="en-US" sz="1500" dirty="0"/>
          </a:p>
        </p:txBody>
      </p:sp>
      <p:sp>
        <p:nvSpPr>
          <p:cNvPr id="15" name="Text 13"/>
          <p:cNvSpPr/>
          <p:nvPr/>
        </p:nvSpPr>
        <p:spPr>
          <a:xfrm>
            <a:off x="6208776"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canned response for each pipeline stage, in your voice.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If it's not in the Manifest,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it doesn't exist.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set up your stages today. Getting every scattered name into one system of record, with canned responses and a rhythm that actually sticks, is the work. That's what we set up together, screen to screen.</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2.5  Your Lead Capture: the assets that fill the Manifest.</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three pipeline stages and the time of day you'll work them.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YOU'VE HEARD THIS NAME BEFORE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 Manifest, </a:t>
            </a:r>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made real.
</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In the free intro it was an idea: the owned list every booking comes from. Today we build it for real, the move that fights the Secret Agent headwind and starts plugging The Leaky Bucket.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A CRM AT ALL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Cards work. </a:t>
            </a:r>
            <a:pPr indent="0" marL="0">
              <a:buNone/>
            </a:pPr>
            <a:r>
              <a:rPr lang="en-US" sz="3000" b="1" dirty="0">
                <a:solidFill>
                  <a:srgbClr val="1D9E75"/>
                </a:solidFill>
                <a:latin typeface="Cambria" pitchFamily="34" charset="0"/>
                <a:ea typeface="Cambria" pitchFamily="34" charset="-122"/>
                <a:cs typeface="Cambria" pitchFamily="34" charset="-120"/>
              </a:rPr>
              <a:t>Follow-up doesn't scale.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You could build this whole Manifest on 3x5 cards or a day-timer, and the system would still work, capture is capture. But the follow-up, the second touch, the check-in a year later, by hand that gets laborious fast.</a:t>
            </a:r>
            <a:endParaRPr lang="en-US" sz="1800" dirty="0"/>
          </a:p>
        </p:txBody>
      </p:sp>
      <p:sp>
        <p:nvSpPr>
          <p:cNvPr id="5" name="Shape 3"/>
          <p:cNvSpPr/>
          <p:nvPr/>
        </p:nvSpPr>
        <p:spPr>
          <a:xfrm>
            <a:off x="502920" y="3520440"/>
            <a:ext cx="8138160" cy="822960"/>
          </a:xfrm>
          <a:prstGeom prst="roundRect">
            <a:avLst>
              <a:gd name="adj" fmla="val 8889"/>
            </a:avLst>
          </a:prstGeom>
          <a:solidFill>
            <a:srgbClr val="0F6E56"/>
          </a:solidFill>
          <a:ln/>
        </p:spPr>
      </p:sp>
      <p:sp>
        <p:nvSpPr>
          <p:cNvPr id="6" name="Text 4"/>
          <p:cNvSpPr/>
          <p:nvPr/>
        </p:nvSpPr>
        <p:spPr>
          <a:xfrm>
            <a:off x="731520" y="3520440"/>
            <a:ext cx="7680960" cy="82296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Welcome to the modern era. Have a CRM. The system is what matters, the CRM is what makes it effortless to run.</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BOOKING &amp; CRM SYSTEM</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Choosing a CRM: </a:t>
            </a:r>
            <a:pPr indent="0" marL="0">
              <a:buNone/>
            </a:pPr>
            <a:r>
              <a:rPr lang="en-US" sz="3000" b="1" dirty="0">
                <a:solidFill>
                  <a:srgbClr val="1D9E75"/>
                </a:solidFill>
                <a:latin typeface="Cambria" pitchFamily="34" charset="0"/>
                <a:ea typeface="Cambria" pitchFamily="34" charset="-122"/>
                <a:cs typeface="Cambria" pitchFamily="34" charset="-120"/>
              </a:rPr>
              <a:t>simple wins.</a:t>
            </a:r>
            <a:endParaRPr lang="en-US" sz="3000" dirty="0"/>
          </a:p>
        </p:txBody>
      </p:sp>
      <p:sp>
        <p:nvSpPr>
          <p:cNvPr id="4" name="Shape 2"/>
          <p:cNvSpPr/>
          <p:nvPr/>
        </p:nvSpPr>
        <p:spPr>
          <a:xfrm>
            <a:off x="502920" y="169164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MOST-RATED</a:t>
            </a:r>
            <a:endParaRPr lang="en-US" sz="950" dirty="0"/>
          </a:p>
        </p:txBody>
      </p:sp>
      <p:sp>
        <p:nvSpPr>
          <p:cNvPr id="6" name="Text 4"/>
          <p:cNvSpPr/>
          <p:nvPr/>
        </p:nvSpPr>
        <p:spPr>
          <a:xfrm>
            <a:off x="685800"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Travefy</a:t>
            </a:r>
            <a:endParaRPr lang="en-US" sz="1500" dirty="0"/>
          </a:p>
        </p:txBody>
      </p:sp>
      <p:sp>
        <p:nvSpPr>
          <p:cNvPr id="7" name="Text 5"/>
          <p:cNvSpPr/>
          <p:nvPr/>
        </p:nvSpPr>
        <p:spPr>
          <a:xfrm>
            <a:off x="685800"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 most-reviewed advisor CRM. Deep features when you want them.</a:t>
            </a:r>
            <a:endParaRPr lang="en-US" sz="1150" dirty="0"/>
          </a:p>
        </p:txBody>
      </p:sp>
      <p:sp>
        <p:nvSpPr>
          <p:cNvPr id="8" name="Shape 6"/>
          <p:cNvSpPr/>
          <p:nvPr/>
        </p:nvSpPr>
        <p:spPr>
          <a:xfrm>
            <a:off x="3264408" y="169164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LIGHTWEIGHT</a:t>
            </a:r>
            <a:endParaRPr lang="en-US" sz="950" dirty="0"/>
          </a:p>
        </p:txBody>
      </p:sp>
      <p:sp>
        <p:nvSpPr>
          <p:cNvPr id="10" name="Text 8"/>
          <p:cNvSpPr/>
          <p:nvPr/>
        </p:nvSpPr>
        <p:spPr>
          <a:xfrm>
            <a:off x="3447288"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TravelJoy</a:t>
            </a:r>
            <a:endParaRPr lang="en-US" sz="1500" dirty="0"/>
          </a:p>
        </p:txBody>
      </p:sp>
      <p:sp>
        <p:nvSpPr>
          <p:cNvPr id="11" name="Text 9"/>
          <p:cNvSpPr/>
          <p:nvPr/>
        </p:nvSpPr>
        <p:spPr>
          <a:xfrm>
            <a:off x="3447288"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Simple and friendly. A great start for new or small advisors.</a:t>
            </a:r>
            <a:endParaRPr lang="en-US" sz="1150" dirty="0"/>
          </a:p>
        </p:txBody>
      </p:sp>
      <p:sp>
        <p:nvSpPr>
          <p:cNvPr id="12" name="Shape 10"/>
          <p:cNvSpPr/>
          <p:nvPr/>
        </p:nvSpPr>
        <p:spPr>
          <a:xfrm>
            <a:off x="6025896" y="169164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WHAT WE RUN</a:t>
            </a:r>
            <a:endParaRPr lang="en-US" sz="950" dirty="0"/>
          </a:p>
        </p:txBody>
      </p:sp>
      <p:sp>
        <p:nvSpPr>
          <p:cNvPr id="14" name="Text 12"/>
          <p:cNvSpPr/>
          <p:nvPr/>
        </p:nvSpPr>
        <p:spPr>
          <a:xfrm>
            <a:off x="6208776"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Tern</a:t>
            </a:r>
            <a:endParaRPr lang="en-US" sz="1500" dirty="0"/>
          </a:p>
        </p:txBody>
      </p:sp>
      <p:sp>
        <p:nvSpPr>
          <p:cNvPr id="15" name="Text 13"/>
          <p:cNvSpPr/>
          <p:nvPr/>
        </p:nvSpPr>
        <p:spPr>
          <a:xfrm>
            <a:off x="6208776"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Our system of record, and the one we demo, screen to screen.</a:t>
            </a:r>
            <a:endParaRPr lang="en-US" sz="1150" dirty="0"/>
          </a:p>
        </p:txBody>
      </p:sp>
      <p:sp>
        <p:nvSpPr>
          <p:cNvPr id="16" name="Shape 14"/>
          <p:cNvSpPr/>
          <p:nvPr/>
        </p:nvSpPr>
        <p:spPr>
          <a:xfrm>
            <a:off x="502920" y="3657600"/>
            <a:ext cx="8138160" cy="777240"/>
          </a:xfrm>
          <a:prstGeom prst="roundRect">
            <a:avLst>
              <a:gd name="adj" fmla="val 9412"/>
            </a:avLst>
          </a:prstGeom>
          <a:solidFill>
            <a:srgbClr val="0F6E56"/>
          </a:solidFill>
          <a:ln/>
        </p:spPr>
      </p:sp>
      <p:sp>
        <p:nvSpPr>
          <p:cNvPr id="17" name="Text 15"/>
          <p:cNvSpPr/>
          <p:nvPr/>
        </p:nvSpPr>
        <p:spPr>
          <a:xfrm>
            <a:off x="731520" y="365760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The big three advisor CRMs. The best one is the one you'll actually open every day. Simple beats powerful.</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OUR PICK, AND WHY IT FITS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Why we </a:t>
            </a:r>
            <a:pPr indent="0" marL="0">
              <a:buNone/>
            </a:pPr>
            <a:r>
              <a:rPr lang="en-US" sz="3000" b="1" dirty="0">
                <a:solidFill>
                  <a:srgbClr val="1D9E75"/>
                </a:solidFill>
                <a:latin typeface="Cambria" pitchFamily="34" charset="0"/>
                <a:ea typeface="Cambria" pitchFamily="34" charset="-122"/>
                <a:cs typeface="Cambria" pitchFamily="34" charset="-120"/>
              </a:rPr>
              <a:t>run Tern.</a:t>
            </a:r>
            <a:endParaRPr lang="en-US" sz="3000" dirty="0"/>
          </a:p>
        </p:txBody>
      </p:sp>
      <p:sp>
        <p:nvSpPr>
          <p:cNvPr id="4" name="Shape 2"/>
          <p:cNvSpPr/>
          <p:nvPr/>
        </p:nvSpPr>
        <p:spPr>
          <a:xfrm>
            <a:off x="502920" y="169164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BOTH BUSINESSES</a:t>
            </a:r>
            <a:endParaRPr lang="en-US" sz="950" dirty="0"/>
          </a:p>
        </p:txBody>
      </p:sp>
      <p:sp>
        <p:nvSpPr>
          <p:cNvPr id="6" name="Text 4"/>
          <p:cNvSpPr/>
          <p:nvPr/>
        </p:nvSpPr>
        <p:spPr>
          <a:xfrm>
            <a:off x="685800"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Sell + serve, together</a:t>
            </a:r>
            <a:endParaRPr lang="en-US" sz="1500" dirty="0"/>
          </a:p>
        </p:txBody>
      </p:sp>
      <p:sp>
        <p:nvSpPr>
          <p:cNvPr id="7" name="Text 5"/>
          <p:cNvSpPr/>
          <p:nvPr/>
        </p:nvSpPr>
        <p:spPr>
          <a:xfrm>
            <a:off x="685800"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Itineraries and your process in one place. The whole machine, one tool.</a:t>
            </a:r>
            <a:endParaRPr lang="en-US" sz="1150" dirty="0"/>
          </a:p>
        </p:txBody>
      </p:sp>
      <p:sp>
        <p:nvSpPr>
          <p:cNvPr id="8" name="Shape 6"/>
          <p:cNvSpPr/>
          <p:nvPr/>
        </p:nvSpPr>
        <p:spPr>
          <a:xfrm>
            <a:off x="3264408" y="169164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KEEP THE KEYS</a:t>
            </a:r>
            <a:endParaRPr lang="en-US" sz="950" dirty="0"/>
          </a:p>
        </p:txBody>
      </p:sp>
      <p:sp>
        <p:nvSpPr>
          <p:cNvPr id="10" name="Text 8"/>
          <p:cNvSpPr/>
          <p:nvPr/>
        </p:nvSpPr>
        <p:spPr>
          <a:xfrm>
            <a:off x="3447288"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data, your control</a:t>
            </a:r>
            <a:endParaRPr lang="en-US" sz="1500" dirty="0"/>
          </a:p>
        </p:txBody>
      </p:sp>
      <p:sp>
        <p:nvSpPr>
          <p:cNvPr id="11" name="Text 9"/>
          <p:cNvSpPr/>
          <p:nvPr/>
        </p:nvSpPr>
        <p:spPr>
          <a:xfrm>
            <a:off x="3447288"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One source of truth that honors the 2.3 rule: yours to keep, yours to move.</a:t>
            </a:r>
            <a:endParaRPr lang="en-US" sz="1150" dirty="0"/>
          </a:p>
        </p:txBody>
      </p:sp>
      <p:sp>
        <p:nvSpPr>
          <p:cNvPr id="12" name="Shape 10"/>
          <p:cNvSpPr/>
          <p:nvPr/>
        </p:nvSpPr>
        <p:spPr>
          <a:xfrm>
            <a:off x="6025896" y="169164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83794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RUNS THE LOOP</a:t>
            </a:r>
            <a:endParaRPr lang="en-US" sz="950" dirty="0"/>
          </a:p>
        </p:txBody>
      </p:sp>
      <p:sp>
        <p:nvSpPr>
          <p:cNvPr id="14" name="Text 12"/>
          <p:cNvSpPr/>
          <p:nvPr/>
        </p:nvSpPr>
        <p:spPr>
          <a:xfrm>
            <a:off x="6208776" y="211226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Capture to cultivate</a:t>
            </a:r>
            <a:endParaRPr lang="en-US" sz="1500" dirty="0"/>
          </a:p>
        </p:txBody>
      </p:sp>
      <p:sp>
        <p:nvSpPr>
          <p:cNvPr id="15" name="Text 13"/>
          <p:cNvSpPr/>
          <p:nvPr/>
        </p:nvSpPr>
        <p:spPr>
          <a:xfrm>
            <a:off x="6208776" y="277063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powers the follow-up later, so the system does the heavy lifting.</a:t>
            </a:r>
            <a:endParaRPr lang="en-US" sz="1150" dirty="0"/>
          </a:p>
        </p:txBody>
      </p:sp>
      <p:sp>
        <p:nvSpPr>
          <p:cNvPr id="16" name="Shape 14"/>
          <p:cNvSpPr/>
          <p:nvPr/>
        </p:nvSpPr>
        <p:spPr>
          <a:xfrm>
            <a:off x="502920" y="3657600"/>
            <a:ext cx="8138160" cy="731520"/>
          </a:xfrm>
          <a:prstGeom prst="roundRect">
            <a:avLst>
              <a:gd name="adj" fmla="val 10000"/>
            </a:avLst>
          </a:prstGeom>
          <a:solidFill>
            <a:srgbClr val="0F6E56"/>
          </a:solidFill>
          <a:ln/>
        </p:spPr>
      </p:sp>
      <p:sp>
        <p:nvSpPr>
          <p:cNvPr id="17" name="Text 15"/>
          <p:cNvSpPr/>
          <p:nvPr/>
        </p:nvSpPr>
        <p:spPr>
          <a:xfrm>
            <a:off x="731520" y="365760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And we actually run it. We teach the system we use, not theory.</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ONE RULE THAT MAKES IT WORK</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One system of record.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Everyone goes in.</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single name, number, and email. No exceptions. This is the one place that is always true.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EVEN WHEN YOU USE OTHER TOOLS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Two tools, </a:t>
            </a:r>
            <a:pPr indent="0" marL="0">
              <a:buNone/>
            </a:pPr>
            <a:r>
              <a:rPr lang="en-US" sz="3000" b="1" dirty="0">
                <a:solidFill>
                  <a:srgbClr val="1D9E75"/>
                </a:solidFill>
                <a:latin typeface="Cambria" pitchFamily="34" charset="0"/>
                <a:ea typeface="Cambria" pitchFamily="34" charset="-122"/>
                <a:cs typeface="Cambria" pitchFamily="34" charset="-120"/>
              </a:rPr>
              <a:t>one source of truth.</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Maybe your mailing list lives in one tool and your reservations in another. Fine. But every name still funnels into the one system of record. The other tools are spokes. The Manifest is the hub.</a:t>
            </a:r>
            <a:endParaRPr lang="en-US" sz="1700" dirty="0"/>
          </a:p>
        </p:txBody>
      </p:sp>
      <p:sp>
        <p:nvSpPr>
          <p:cNvPr id="5" name="Shape 3"/>
          <p:cNvSpPr/>
          <p:nvPr/>
        </p:nvSpPr>
        <p:spPr>
          <a:xfrm>
            <a:off x="502920" y="347472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2000" b="1" dirty="0">
                <a:solidFill>
                  <a:srgbClr val="993C1D"/>
                </a:solidFill>
                <a:latin typeface="Cambria" pitchFamily="34" charset="0"/>
                <a:ea typeface="Cambria" pitchFamily="34" charset="-122"/>
                <a:cs typeface="Cambria" pitchFamily="34" charset="-120"/>
              </a:rPr>
              <a:t>If it's not in the Manifest, it doesn't exist.</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SET UP YOUR PIPELINE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Five stages, </a:t>
            </a:r>
            <a:pPr indent="0" marL="0">
              <a:buNone/>
            </a:pPr>
            <a:r>
              <a:rPr lang="en-US" sz="2400" b="1" dirty="0">
                <a:solidFill>
                  <a:srgbClr val="1D9E75"/>
                </a:solidFill>
                <a:latin typeface="Cambria" pitchFamily="34" charset="0"/>
                <a:ea typeface="Cambria" pitchFamily="34" charset="-122"/>
                <a:cs typeface="Cambria" pitchFamily="34" charset="-120"/>
              </a:rPr>
              <a:t>because the profit is in the follow-up.</a:t>
            </a:r>
            <a:endParaRPr lang="en-US" sz="24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New inquiry. Nurturing. Booked. Past client. Advocate. A raised hand lands in New inquiry. If they don't book yet, they go to Nurturing, not the trash. Booked when they commit. Past client when they travel. Advocate when they start sending you people.</a:t>
            </a:r>
            <a:endParaRPr lang="en-US" sz="1600" dirty="0"/>
          </a:p>
        </p:txBody>
      </p:sp>
      <p:sp>
        <p:nvSpPr>
          <p:cNvPr id="5" name="Shape 3"/>
          <p:cNvSpPr/>
          <p:nvPr/>
        </p:nvSpPr>
        <p:spPr>
          <a:xfrm>
            <a:off x="502920" y="3520440"/>
            <a:ext cx="8138160" cy="822960"/>
          </a:xfrm>
          <a:prstGeom prst="roundRect">
            <a:avLst>
              <a:gd name="adj" fmla="val 8889"/>
            </a:avLst>
          </a:prstGeom>
          <a:solidFill>
            <a:srgbClr val="FAECE7"/>
          </a:solidFill>
          <a:ln w="19050">
            <a:solidFill>
              <a:srgbClr val="D85A30"/>
            </a:solidFill>
            <a:prstDash val="solid"/>
          </a:ln>
        </p:spPr>
      </p:sp>
      <p:sp>
        <p:nvSpPr>
          <p:cNvPr id="6" name="Text 4"/>
          <p:cNvSpPr/>
          <p:nvPr/>
        </p:nvSpPr>
        <p:spPr>
          <a:xfrm>
            <a:off x="731520" y="3520440"/>
            <a:ext cx="7680960" cy="82296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Most advisors keep two stages and throw away the money: the maybes they never nurture, and the advocates who'd refer. Now and later.</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MANIFEST · YOUR SYSTEM OF RECORD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Everyone goes in.</a:t>
            </a:r>
            <a:endParaRPr lang="en-US" sz="2400" dirty="0"/>
          </a:p>
        </p:txBody>
      </p:sp>
      <p:pic>
        <p:nvPicPr>
          <p:cNvPr id="4" name="Image 0" descr="/Users/robertearl/Documents/Marketing Journeys/production/assets/mj-2.4-manifest.png">    </p:cNvPr>
          <p:cNvPicPr>
            <a:picLocks noChangeAspect="1"/>
          </p:cNvPicPr>
          <p:nvPr/>
        </p:nvPicPr>
        <p:blipFill>
          <a:blip r:embed="rId1"/>
          <a:stretch>
            <a:fillRect/>
          </a:stretch>
        </p:blipFill>
        <p:spPr>
          <a:xfrm>
            <a:off x="365760" y="1234440"/>
            <a:ext cx="8412480" cy="41148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2.4 — Build Your Manifest</dc:title>
  <dc:subject>PptxGenJS Presentation</dc:subject>
  <dc:creator>Marketing Journeys</dc:creator>
  <cp:lastModifiedBy>Marketing Journeys</cp:lastModifiedBy>
  <cp:revision>1</cp:revision>
  <dcterms:created xsi:type="dcterms:W3CDTF">2026-06-13T13:44:44Z</dcterms:created>
  <dcterms:modified xsi:type="dcterms:W3CDTF">2026-06-13T13:44:44Z</dcterms:modified>
</cp:coreProperties>
</file>