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notesMasterIdLst>
    <p:notesMasterId r:id="rId17"/>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notesMaster" Target="notesMasters/notesMaster1.xml"/><Relationship Id="rId18" Type="http://schemas.openxmlformats.org/officeDocument/2006/relationships/presProps" Target="presProps.xml"/><Relationship Id="rId19" Type="http://schemas.openxmlformats.org/officeDocument/2006/relationships/viewProps" Target="viewProps.xml"/><Relationship Id="rId20" Type="http://schemas.openxmlformats.org/officeDocument/2006/relationships/theme" Target="theme/theme1.xml"/><Relationship Id="rId21"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slideLayout" Target="../slideLayouts/slideLayout1.xml"/><Relationship Id="rId3"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548640"/>
            <a:ext cx="731520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MARKETING JOURNEYS · THE TRADEWINDS METHOD · BUILD</a:t>
            </a:r>
            <a:endParaRPr lang="en-US" sz="1100" dirty="0"/>
          </a:p>
        </p:txBody>
      </p:sp>
      <p:sp>
        <p:nvSpPr>
          <p:cNvPr id="3" name="Text 1"/>
          <p:cNvSpPr/>
          <p:nvPr/>
        </p:nvSpPr>
        <p:spPr>
          <a:xfrm>
            <a:off x="502920" y="868680"/>
            <a:ext cx="4572000" cy="365760"/>
          </a:xfrm>
          <a:prstGeom prst="rect">
            <a:avLst/>
          </a:prstGeom>
          <a:noFill/>
          <a:ln/>
        </p:spPr>
        <p:txBody>
          <a:bodyPr wrap="square" rtlCol="0" anchor="ctr"/>
          <a:lstStyle/>
          <a:p>
            <a:pPr indent="0" marL="0">
              <a:buNone/>
            </a:pPr>
            <a:r>
              <a:rPr lang="en-US" sz="1500" b="1" dirty="0">
                <a:solidFill>
                  <a:srgbClr val="E1F5EE"/>
                </a:solidFill>
                <a:latin typeface="Cambria" pitchFamily="34" charset="0"/>
                <a:ea typeface="Cambria" pitchFamily="34" charset="-122"/>
                <a:cs typeface="Cambria" pitchFamily="34" charset="-120"/>
              </a:rPr>
              <a:t>Session 2.3</a:t>
            </a:r>
            <a:endParaRPr lang="en-US" sz="1500" dirty="0"/>
          </a:p>
        </p:txBody>
      </p:sp>
      <p:sp>
        <p:nvSpPr>
          <p:cNvPr id="4" name="Text 2"/>
          <p:cNvSpPr/>
          <p:nvPr/>
        </p:nvSpPr>
        <p:spPr>
          <a:xfrm>
            <a:off x="502920" y="1737360"/>
            <a:ext cx="6035040" cy="1051560"/>
          </a:xfrm>
          <a:prstGeom prst="rect">
            <a:avLst/>
          </a:prstGeom>
          <a:noFill/>
          <a:ln/>
        </p:spPr>
        <p:txBody>
          <a:bodyPr wrap="square" rtlCol="0" anchor="ctr">
            <a:normAutofit/>
          </a:bodyPr>
          <a:lstStyle/>
          <a:p>
            <a:pPr indent="0" marL="0">
              <a:buNone/>
            </a:pPr>
            <a:r>
              <a:rPr lang="en-US" sz="4600" b="1" dirty="0">
                <a:solidFill>
                  <a:srgbClr val="FFFFFF"/>
                </a:solidFill>
                <a:latin typeface="Cambria" pitchFamily="34" charset="0"/>
                <a:ea typeface="Cambria" pitchFamily="34" charset="-122"/>
                <a:cs typeface="Cambria" pitchFamily="34" charset="-120"/>
              </a:rPr>
              <a:t>Your </a:t>
            </a:r>
            <a:pPr indent="0" marL="0">
              <a:buNone/>
            </a:pPr>
            <a:r>
              <a:rPr lang="en-US" sz="4600" b="1" dirty="0">
                <a:solidFill>
                  <a:srgbClr val="9FE1CB"/>
                </a:solidFill>
                <a:latin typeface="Cambria" pitchFamily="34" charset="0"/>
                <a:ea typeface="Cambria" pitchFamily="34" charset="-122"/>
                <a:cs typeface="Cambria" pitchFamily="34" charset="-120"/>
              </a:rPr>
              <a:t>Website</a:t>
            </a:r>
            <a:endParaRPr lang="en-US" sz="4600" dirty="0"/>
          </a:p>
        </p:txBody>
      </p:sp>
      <p:sp>
        <p:nvSpPr>
          <p:cNvPr id="5" name="Text 3"/>
          <p:cNvSpPr/>
          <p:nvPr/>
        </p:nvSpPr>
        <p:spPr>
          <a:xfrm>
            <a:off x="502920" y="3931920"/>
            <a:ext cx="5852160" cy="548640"/>
          </a:xfrm>
          <a:prstGeom prst="rect">
            <a:avLst/>
          </a:prstGeom>
          <a:noFill/>
          <a:ln/>
        </p:spPr>
        <p:txBody>
          <a:bodyPr wrap="square" rtlCol="0" anchor="ctr">
            <a:normAutofit/>
          </a:bodyPr>
          <a:lstStyle/>
          <a:p>
            <a:pPr indent="0" marL="0">
              <a:buNone/>
            </a:pPr>
            <a:r>
              <a:rPr lang="en-US" sz="1500" i="1" dirty="0">
                <a:solidFill>
                  <a:srgbClr val="9FE1CB"/>
                </a:solidFill>
                <a:latin typeface="Cambria" pitchFamily="34" charset="0"/>
                <a:ea typeface="Cambria" pitchFamily="34" charset="-122"/>
                <a:cs typeface="Cambria" pitchFamily="34" charset="-120"/>
              </a:rPr>
              <a:t>I have a website. So why does it just sit there?</a:t>
            </a:r>
            <a:endParaRPr lang="en-US" sz="1500" dirty="0"/>
          </a:p>
        </p:txBody>
      </p:sp>
      <p:sp>
        <p:nvSpPr>
          <p:cNvPr id="6" name="Shape 4"/>
          <p:cNvSpPr/>
          <p:nvPr/>
        </p:nvSpPr>
        <p:spPr>
          <a:xfrm>
            <a:off x="6537960" y="960120"/>
            <a:ext cx="1783080" cy="1783080"/>
          </a:xfrm>
          <a:prstGeom prst="rect">
            <a:avLst/>
          </a:prstGeom>
          <a:ln w="12700">
            <a:solidFill>
              <a:srgbClr val="5DCAA5"/>
            </a:solidFill>
            <a:prstDash val="solid"/>
          </a:ln>
        </p:spPr>
      </p:sp>
      <p:sp>
        <p:nvSpPr>
          <p:cNvPr id="7" name="Shape 5"/>
          <p:cNvSpPr/>
          <p:nvPr/>
        </p:nvSpPr>
        <p:spPr>
          <a:xfrm>
            <a:off x="7114032" y="1371600"/>
            <a:ext cx="658368" cy="822960"/>
          </a:xfrm>
          <a:prstGeom prst="ellipse">
            <a:avLst/>
          </a:prstGeom>
          <a:solidFill>
            <a:srgbClr val="5DCAA5"/>
          </a:solidFill>
          <a:ln/>
        </p:spPr>
      </p:sp>
      <p:sp>
        <p:nvSpPr>
          <p:cNvPr id="8" name="Shape 6"/>
          <p:cNvSpPr/>
          <p:nvPr/>
        </p:nvSpPr>
        <p:spPr>
          <a:xfrm>
            <a:off x="7114032" y="1371600"/>
            <a:ext cx="182880" cy="822960"/>
          </a:xfrm>
          <a:prstGeom prst="ellipse">
            <a:avLst/>
          </a:prstGeom>
          <a:solidFill>
            <a:srgbClr val="0F6E56"/>
          </a:solidFill>
          <a:ln/>
        </p:spPr>
      </p:sp>
      <p:sp>
        <p:nvSpPr>
          <p:cNvPr id="9" name="Shape 7"/>
          <p:cNvSpPr/>
          <p:nvPr/>
        </p:nvSpPr>
        <p:spPr>
          <a:xfrm>
            <a:off x="7589520" y="1371600"/>
            <a:ext cx="182880" cy="822960"/>
          </a:xfrm>
          <a:prstGeom prst="ellipse">
            <a:avLst/>
          </a:prstGeom>
          <a:solidFill>
            <a:srgbClr val="9FE1CB"/>
          </a:solidFill>
          <a:ln/>
        </p:spPr>
      </p:sp>
      <p:sp>
        <p:nvSpPr>
          <p:cNvPr id="10" name="Shape 8"/>
          <p:cNvSpPr/>
          <p:nvPr/>
        </p:nvSpPr>
        <p:spPr>
          <a:xfrm>
            <a:off x="7333488" y="2212848"/>
            <a:ext cx="219456" cy="146304"/>
          </a:xfrm>
          <a:prstGeom prst="trapezoid">
            <a:avLst/>
          </a:prstGeom>
          <a:solidFill>
            <a:srgbClr val="D85A30"/>
          </a:solidFill>
          <a:ln/>
        </p:spPr>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TWO HONEST PATHS, BOTH FINE</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Build it yourself, </a:t>
            </a:r>
            <a:pPr indent="0" marL="0">
              <a:buNone/>
            </a:pPr>
            <a:r>
              <a:rPr lang="en-US" sz="3000" b="1" dirty="0">
                <a:solidFill>
                  <a:srgbClr val="1D9E75"/>
                </a:solidFill>
                <a:latin typeface="Cambria" pitchFamily="34" charset="0"/>
                <a:ea typeface="Cambria" pitchFamily="34" charset="-122"/>
                <a:cs typeface="Cambria" pitchFamily="34" charset="-120"/>
              </a:rPr>
              <a:t>or have it built.</a:t>
            </a:r>
            <a:endParaRPr lang="en-US" sz="3000" dirty="0"/>
          </a:p>
        </p:txBody>
      </p:sp>
      <p:sp>
        <p:nvSpPr>
          <p:cNvPr id="4" name="Shape 2"/>
          <p:cNvSpPr/>
          <p:nvPr/>
        </p:nvSpPr>
        <p:spPr>
          <a:xfrm>
            <a:off x="502920" y="1737360"/>
            <a:ext cx="3931920" cy="1920240"/>
          </a:xfrm>
          <a:prstGeom prst="roundRect">
            <a:avLst>
              <a:gd name="adj" fmla="val 4762"/>
            </a:avLst>
          </a:prstGeom>
          <a:solidFill>
            <a:srgbClr val="FFFFFF"/>
          </a:solidFill>
          <a:ln w="19050">
            <a:solidFill>
              <a:srgbClr val="1C2733"/>
            </a:solidFill>
            <a:prstDash val="solid"/>
          </a:ln>
        </p:spPr>
      </p:sp>
      <p:sp>
        <p:nvSpPr>
          <p:cNvPr id="5" name="Text 3"/>
          <p:cNvSpPr/>
          <p:nvPr/>
        </p:nvSpPr>
        <p:spPr>
          <a:xfrm>
            <a:off x="758952" y="1901952"/>
            <a:ext cx="3474720" cy="457200"/>
          </a:xfrm>
          <a:prstGeom prst="rect">
            <a:avLst/>
          </a:prstGeom>
          <a:noFill/>
          <a:ln/>
        </p:spPr>
        <p:txBody>
          <a:bodyPr wrap="square" rtlCol="0" anchor="ctr">
            <a:normAutofit/>
          </a:bodyPr>
          <a:lstStyle/>
          <a:p>
            <a:pPr indent="0" marL="0">
              <a:buNone/>
            </a:pPr>
            <a:r>
              <a:rPr lang="en-US" sz="1600" b="1" dirty="0">
                <a:solidFill>
                  <a:srgbClr val="0F6E56"/>
                </a:solidFill>
                <a:latin typeface="Cambria" pitchFamily="34" charset="0"/>
                <a:ea typeface="Cambria" pitchFamily="34" charset="-122"/>
                <a:cs typeface="Cambria" pitchFamily="34" charset="-120"/>
              </a:rPr>
              <a:t>Build it yourself</a:t>
            </a:r>
            <a:endParaRPr lang="en-US" sz="1600" dirty="0"/>
          </a:p>
        </p:txBody>
      </p:sp>
      <p:sp>
        <p:nvSpPr>
          <p:cNvPr id="6" name="Text 4"/>
          <p:cNvSpPr/>
          <p:nvPr/>
        </p:nvSpPr>
        <p:spPr>
          <a:xfrm>
            <a:off x="758952" y="2395728"/>
            <a:ext cx="3474720" cy="1097280"/>
          </a:xfrm>
          <a:prstGeom prst="rect">
            <a:avLst/>
          </a:prstGeom>
          <a:noFill/>
          <a:ln/>
        </p:spPr>
        <p:txBody>
          <a:bodyPr wrap="square" rtlCol="0" anchor="ctr">
            <a:normAutofit/>
          </a:bodyPr>
          <a:lstStyle/>
          <a:p>
            <a:pPr indent="0" marL="0">
              <a:lnSpc>
                <a:spcPct val="110000"/>
              </a:lnSpc>
              <a:buNone/>
            </a:pPr>
            <a:r>
              <a:rPr lang="en-US" sz="1350" dirty="0">
                <a:solidFill>
                  <a:srgbClr val="1C2733"/>
                </a:solidFill>
                <a:latin typeface="Calibri" pitchFamily="34" charset="0"/>
                <a:ea typeface="Calibri" pitchFamily="34" charset="-122"/>
                <a:cs typeface="Calibri" pitchFamily="34" charset="-120"/>
              </a:rPr>
              <a:t>Wix is fine, and the real win is you'll actually finish. A simple site that exists beats a perfect one that doesn't.</a:t>
            </a:r>
            <a:endParaRPr lang="en-US" sz="1350" dirty="0"/>
          </a:p>
        </p:txBody>
      </p:sp>
      <p:sp>
        <p:nvSpPr>
          <p:cNvPr id="7" name="Shape 5"/>
          <p:cNvSpPr/>
          <p:nvPr/>
        </p:nvSpPr>
        <p:spPr>
          <a:xfrm>
            <a:off x="4709160" y="1737360"/>
            <a:ext cx="3931920" cy="1920240"/>
          </a:xfrm>
          <a:prstGeom prst="roundRect">
            <a:avLst>
              <a:gd name="adj" fmla="val 4762"/>
            </a:avLst>
          </a:prstGeom>
          <a:solidFill>
            <a:srgbClr val="E1F5EE"/>
          </a:solidFill>
          <a:ln w="19050">
            <a:solidFill>
              <a:srgbClr val="5DCAA5"/>
            </a:solidFill>
            <a:prstDash val="solid"/>
          </a:ln>
        </p:spPr>
      </p:sp>
      <p:sp>
        <p:nvSpPr>
          <p:cNvPr id="8" name="Text 6"/>
          <p:cNvSpPr/>
          <p:nvPr/>
        </p:nvSpPr>
        <p:spPr>
          <a:xfrm>
            <a:off x="4965192" y="1901952"/>
            <a:ext cx="3474720" cy="457200"/>
          </a:xfrm>
          <a:prstGeom prst="rect">
            <a:avLst/>
          </a:prstGeom>
          <a:noFill/>
          <a:ln/>
        </p:spPr>
        <p:txBody>
          <a:bodyPr wrap="square" rtlCol="0" anchor="ctr">
            <a:normAutofit/>
          </a:bodyPr>
          <a:lstStyle/>
          <a:p>
            <a:pPr indent="0" marL="0">
              <a:buNone/>
            </a:pPr>
            <a:r>
              <a:rPr lang="en-US" sz="1600" b="1" dirty="0">
                <a:solidFill>
                  <a:srgbClr val="0F6E56"/>
                </a:solidFill>
                <a:latin typeface="Cambria" pitchFamily="34" charset="0"/>
                <a:ea typeface="Cambria" pitchFamily="34" charset="-122"/>
                <a:cs typeface="Cambria" pitchFamily="34" charset="-120"/>
              </a:rPr>
              <a:t>Have it built</a:t>
            </a:r>
            <a:endParaRPr lang="en-US" sz="1600" dirty="0"/>
          </a:p>
        </p:txBody>
      </p:sp>
      <p:sp>
        <p:nvSpPr>
          <p:cNvPr id="9" name="Text 7"/>
          <p:cNvSpPr/>
          <p:nvPr/>
        </p:nvSpPr>
        <p:spPr>
          <a:xfrm>
            <a:off x="4965192" y="2395728"/>
            <a:ext cx="3474720" cy="1097280"/>
          </a:xfrm>
          <a:prstGeom prst="rect">
            <a:avLst/>
          </a:prstGeom>
          <a:noFill/>
          <a:ln/>
        </p:spPr>
        <p:txBody>
          <a:bodyPr wrap="square" rtlCol="0" anchor="ctr">
            <a:normAutofit/>
          </a:bodyPr>
          <a:lstStyle/>
          <a:p>
            <a:pPr indent="0" marL="0">
              <a:lnSpc>
                <a:spcPct val="110000"/>
              </a:lnSpc>
              <a:buNone/>
            </a:pPr>
            <a:r>
              <a:rPr lang="en-US" sz="1350" dirty="0">
                <a:solidFill>
                  <a:srgbClr val="1C2733"/>
                </a:solidFill>
                <a:latin typeface="Calibri" pitchFamily="34" charset="0"/>
                <a:ea typeface="Calibri" pitchFamily="34" charset="-122"/>
                <a:cs typeface="Calibri" pitchFamily="34" charset="-120"/>
              </a:rPr>
              <a:t>Smart leverage, on one condition: you keep every key, can edit your own content, and can port everything out.</a:t>
            </a:r>
            <a:endParaRPr lang="en-US" sz="1350" dirty="0"/>
          </a:p>
        </p:txBody>
      </p:sp>
      <p:sp>
        <p:nvSpPr>
          <p:cNvPr id="10" name="Shape 8"/>
          <p:cNvSpPr/>
          <p:nvPr/>
        </p:nvSpPr>
        <p:spPr>
          <a:xfrm>
            <a:off x="502920" y="3886200"/>
            <a:ext cx="8138160" cy="640080"/>
          </a:xfrm>
          <a:prstGeom prst="roundRect">
            <a:avLst>
              <a:gd name="adj" fmla="val 11429"/>
            </a:avLst>
          </a:prstGeom>
          <a:solidFill>
            <a:srgbClr val="E1F5EE"/>
          </a:solidFill>
          <a:ln/>
        </p:spPr>
      </p:sp>
      <p:sp>
        <p:nvSpPr>
          <p:cNvPr id="11" name="Text 9"/>
          <p:cNvSpPr/>
          <p:nvPr/>
        </p:nvSpPr>
        <p:spPr>
          <a:xfrm>
            <a:off x="731520" y="3886200"/>
            <a:ext cx="7680960" cy="640080"/>
          </a:xfrm>
          <a:prstGeom prst="rect">
            <a:avLst/>
          </a:prstGeom>
          <a:noFill/>
          <a:ln/>
        </p:spPr>
        <p:txBody>
          <a:bodyPr wrap="square" rtlCol="0" anchor="ctr">
            <a:normAutofit/>
          </a:bodyPr>
          <a:lstStyle/>
          <a:p>
            <a:pPr algn="ctr" indent="0" marL="0">
              <a:buNone/>
            </a:pPr>
            <a:r>
              <a:rPr lang="en-US" sz="1500" b="1" dirty="0">
                <a:solidFill>
                  <a:srgbClr val="0F6E56"/>
                </a:solidFill>
                <a:latin typeface="Cambria" pitchFamily="34" charset="0"/>
                <a:ea typeface="Cambria" pitchFamily="34" charset="-122"/>
                <a:cs typeface="Cambria" pitchFamily="34" charset="-120"/>
              </a:rPr>
              <a:t>Got a template from your host agency? Use it. Filled with your key info, it beats nothing.</a:t>
            </a:r>
            <a:endParaRPr lang="en-US" sz="15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WHATEVER YOU BUILD ON</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Speed and mobile </a:t>
            </a:r>
            <a:pPr indent="0" marL="0">
              <a:buNone/>
            </a:pPr>
            <a:r>
              <a:rPr lang="en-US" sz="3000" b="1" dirty="0">
                <a:solidFill>
                  <a:srgbClr val="1D9E75"/>
                </a:solidFill>
                <a:latin typeface="Cambria" pitchFamily="34" charset="0"/>
                <a:ea typeface="Cambria" pitchFamily="34" charset="-122"/>
                <a:cs typeface="Cambria" pitchFamily="34" charset="-120"/>
              </a:rPr>
              <a:t>win.</a:t>
            </a:r>
            <a:endParaRPr lang="en-US" sz="3000" dirty="0"/>
          </a:p>
        </p:txBody>
      </p:sp>
      <p:sp>
        <p:nvSpPr>
          <p:cNvPr id="4" name="Text 2"/>
          <p:cNvSpPr/>
          <p:nvPr/>
        </p:nvSpPr>
        <p:spPr>
          <a:xfrm>
            <a:off x="502920" y="1783080"/>
            <a:ext cx="8138160" cy="822960"/>
          </a:xfrm>
          <a:prstGeom prst="rect">
            <a:avLst/>
          </a:prstGeom>
          <a:noFill/>
          <a:ln/>
        </p:spPr>
        <p:txBody>
          <a:bodyPr wrap="square" rtlCol="0" anchor="ctr">
            <a:normAutofit/>
          </a:bodyPr>
          <a:lstStyle/>
          <a:p>
            <a:pPr algn="l" indent="0" marL="0">
              <a:lnSpc>
                <a:spcPct val="110000"/>
              </a:lnSpc>
              <a:buNone/>
            </a:pPr>
            <a:r>
              <a:rPr lang="en-US" sz="1700" dirty="0">
                <a:solidFill>
                  <a:srgbClr val="3F4B59"/>
                </a:solidFill>
                <a:latin typeface="Calibri" pitchFamily="34" charset="0"/>
                <a:ea typeface="Calibri" pitchFamily="34" charset="-122"/>
                <a:cs typeface="Calibri" pitchFamily="34" charset="-120"/>
              </a:rPr>
              <a:t>Most visitors are on a phone, and a slow page loses them before they read a word. Heads up: Wix and Squarespace carry a lot of overhead, they load heavier and they're less SEO-friendly. Keep it light.</a:t>
            </a:r>
            <a:endParaRPr lang="en-US" sz="1700" dirty="0"/>
          </a:p>
        </p:txBody>
      </p:sp>
      <p:sp>
        <p:nvSpPr>
          <p:cNvPr id="5" name="Shape 3"/>
          <p:cNvSpPr/>
          <p:nvPr/>
        </p:nvSpPr>
        <p:spPr>
          <a:xfrm>
            <a:off x="502920" y="3474720"/>
            <a:ext cx="8138160" cy="731520"/>
          </a:xfrm>
          <a:prstGeom prst="roundRect">
            <a:avLst>
              <a:gd name="adj" fmla="val 10000"/>
            </a:avLst>
          </a:prstGeom>
          <a:solidFill>
            <a:srgbClr val="0F6E56"/>
          </a:solidFill>
          <a:ln/>
        </p:spPr>
      </p:sp>
      <p:sp>
        <p:nvSpPr>
          <p:cNvPr id="6" name="Text 4"/>
          <p:cNvSpPr/>
          <p:nvPr/>
        </p:nvSpPr>
        <p:spPr>
          <a:xfrm>
            <a:off x="731520" y="3474720"/>
            <a:ext cx="7680960" cy="731520"/>
          </a:xfrm>
          <a:prstGeom prst="rect">
            <a:avLst/>
          </a:prstGeom>
          <a:noFill/>
          <a:ln/>
        </p:spPr>
        <p:txBody>
          <a:bodyPr wrap="square" rtlCol="0" anchor="ctr">
            <a:normAutofit/>
          </a:bodyPr>
          <a:lstStyle/>
          <a:p>
            <a:pPr algn="ctr" indent="0" marL="0">
              <a:buNone/>
            </a:pPr>
            <a:r>
              <a:rPr lang="en-US" sz="1800" b="1" dirty="0">
                <a:solidFill>
                  <a:srgbClr val="FFFFFF"/>
                </a:solidFill>
                <a:latin typeface="Cambria" pitchFamily="34" charset="0"/>
                <a:ea typeface="Cambria" pitchFamily="34" charset="-122"/>
                <a:cs typeface="Cambria" pitchFamily="34" charset="-120"/>
              </a:rPr>
              <a:t>A fast, simple site beats a slow, fancy one every single time.</a:t>
            </a:r>
            <a:endParaRPr lang="en-US" sz="1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YOUR FIRST BRICK</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Map </a:t>
            </a:r>
            <a:pPr indent="0" marL="0">
              <a:buNone/>
            </a:pPr>
            <a:r>
              <a:rPr lang="en-US" sz="3000" b="1" dirty="0">
                <a:solidFill>
                  <a:srgbClr val="1D9E75"/>
                </a:solidFill>
                <a:latin typeface="Cambria" pitchFamily="34" charset="0"/>
                <a:ea typeface="Cambria" pitchFamily="34" charset="-122"/>
                <a:cs typeface="Cambria" pitchFamily="34" charset="-120"/>
              </a:rPr>
              <a:t>your site.</a:t>
            </a:r>
            <a:endParaRPr lang="en-US" sz="3000" dirty="0"/>
          </a:p>
        </p:txBody>
      </p:sp>
      <p:sp>
        <p:nvSpPr>
          <p:cNvPr id="4" name="Shape 2"/>
          <p:cNvSpPr/>
          <p:nvPr/>
        </p:nvSpPr>
        <p:spPr>
          <a:xfrm>
            <a:off x="502920" y="1737360"/>
            <a:ext cx="502920" cy="502920"/>
          </a:xfrm>
          <a:prstGeom prst="ellipse">
            <a:avLst/>
          </a:prstGeom>
          <a:solidFill>
            <a:srgbClr val="D85A30"/>
          </a:solidFill>
          <a:ln/>
        </p:spPr>
      </p:sp>
      <p:sp>
        <p:nvSpPr>
          <p:cNvPr id="5" name="Text 3"/>
          <p:cNvSpPr/>
          <p:nvPr/>
        </p:nvSpPr>
        <p:spPr>
          <a:xfrm>
            <a:off x="502920" y="173736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1</a:t>
            </a:r>
            <a:endParaRPr lang="en-US" sz="1800" dirty="0"/>
          </a:p>
        </p:txBody>
      </p:sp>
      <p:sp>
        <p:nvSpPr>
          <p:cNvPr id="6" name="Text 4"/>
          <p:cNvSpPr/>
          <p:nvPr/>
        </p:nvSpPr>
        <p:spPr>
          <a:xfrm>
            <a:off x="1234440" y="169164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The pages you need</a:t>
            </a:r>
            <a:endParaRPr lang="en-US" sz="1600" dirty="0"/>
          </a:p>
        </p:txBody>
      </p:sp>
      <p:sp>
        <p:nvSpPr>
          <p:cNvPr id="7" name="Text 5"/>
          <p:cNvSpPr/>
          <p:nvPr/>
        </p:nvSpPr>
        <p:spPr>
          <a:xfrm>
            <a:off x="4114800" y="169164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Home, About, your Offer. That's the whole list to start. (The Site Map worksheet.)</a:t>
            </a:r>
            <a:endParaRPr lang="en-US" sz="1250" dirty="0"/>
          </a:p>
        </p:txBody>
      </p:sp>
      <p:sp>
        <p:nvSpPr>
          <p:cNvPr id="8" name="Shape 6"/>
          <p:cNvSpPr/>
          <p:nvPr/>
        </p:nvSpPr>
        <p:spPr>
          <a:xfrm>
            <a:off x="502920" y="2651760"/>
            <a:ext cx="502920" cy="502920"/>
          </a:xfrm>
          <a:prstGeom prst="ellipse">
            <a:avLst/>
          </a:prstGeom>
          <a:solidFill>
            <a:srgbClr val="D85A30"/>
          </a:solidFill>
          <a:ln/>
        </p:spPr>
      </p:sp>
      <p:sp>
        <p:nvSpPr>
          <p:cNvPr id="9" name="Text 7"/>
          <p:cNvSpPr/>
          <p:nvPr/>
        </p:nvSpPr>
        <p:spPr>
          <a:xfrm>
            <a:off x="502920" y="265176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2</a:t>
            </a:r>
            <a:endParaRPr lang="en-US" sz="1800" dirty="0"/>
          </a:p>
        </p:txBody>
      </p:sp>
      <p:sp>
        <p:nvSpPr>
          <p:cNvPr id="10" name="Text 8"/>
          <p:cNvSpPr/>
          <p:nvPr/>
        </p:nvSpPr>
        <p:spPr>
          <a:xfrm>
            <a:off x="1234440" y="260604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Your homepage headline</a:t>
            </a:r>
            <a:endParaRPr lang="en-US" sz="1600" dirty="0"/>
          </a:p>
        </p:txBody>
      </p:sp>
      <p:sp>
        <p:nvSpPr>
          <p:cNvPr id="11" name="Text 9"/>
          <p:cNvSpPr/>
          <p:nvPr/>
        </p:nvSpPr>
        <p:spPr>
          <a:xfrm>
            <a:off x="4114800" y="260604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Who you help, in plain words. "I plan trips for ____."</a:t>
            </a:r>
            <a:endParaRPr lang="en-US" sz="1250" dirty="0"/>
          </a:p>
        </p:txBody>
      </p:sp>
      <p:sp>
        <p:nvSpPr>
          <p:cNvPr id="12" name="Shape 10"/>
          <p:cNvSpPr/>
          <p:nvPr/>
        </p:nvSpPr>
        <p:spPr>
          <a:xfrm>
            <a:off x="502920" y="3566160"/>
            <a:ext cx="502920" cy="502920"/>
          </a:xfrm>
          <a:prstGeom prst="ellipse">
            <a:avLst/>
          </a:prstGeom>
          <a:solidFill>
            <a:srgbClr val="D85A30"/>
          </a:solidFill>
          <a:ln/>
        </p:spPr>
      </p:sp>
      <p:sp>
        <p:nvSpPr>
          <p:cNvPr id="13" name="Text 11"/>
          <p:cNvSpPr/>
          <p:nvPr/>
        </p:nvSpPr>
        <p:spPr>
          <a:xfrm>
            <a:off x="502920" y="356616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3</a:t>
            </a:r>
            <a:endParaRPr lang="en-US" sz="1800" dirty="0"/>
          </a:p>
        </p:txBody>
      </p:sp>
      <p:sp>
        <p:nvSpPr>
          <p:cNvPr id="14" name="Text 12"/>
          <p:cNvSpPr/>
          <p:nvPr/>
        </p:nvSpPr>
        <p:spPr>
          <a:xfrm>
            <a:off x="1234440" y="352044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Your one primary call to action</a:t>
            </a:r>
            <a:endParaRPr lang="en-US" sz="1600" dirty="0"/>
          </a:p>
        </p:txBody>
      </p:sp>
      <p:sp>
        <p:nvSpPr>
          <p:cNvPr id="15" name="Text 13"/>
          <p:cNvSpPr/>
          <p:nvPr/>
        </p:nvSpPr>
        <p:spPr>
          <a:xfrm>
            <a:off x="4114800" y="352044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The single thing you want every visitor to do. Just one.</a:t>
            </a:r>
            <a:endParaRPr lang="en-US" sz="12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PUT YOUR SECOND MATE TO WORK</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2500" b="1" dirty="0">
                <a:solidFill>
                  <a:srgbClr val="1C2733"/>
                </a:solidFill>
                <a:latin typeface="Cambria" pitchFamily="34" charset="0"/>
                <a:ea typeface="Cambria" pitchFamily="34" charset="-122"/>
                <a:cs typeface="Cambria" pitchFamily="34" charset="-120"/>
              </a:rPr>
              <a:t>More than copy. </a:t>
            </a:r>
            <a:pPr indent="0" marL="0">
              <a:buNone/>
            </a:pPr>
            <a:r>
              <a:rPr lang="en-US" sz="2500" b="1" dirty="0">
                <a:solidFill>
                  <a:srgbClr val="1D9E75"/>
                </a:solidFill>
                <a:latin typeface="Cambria" pitchFamily="34" charset="0"/>
                <a:ea typeface="Cambria" pitchFamily="34" charset="-122"/>
                <a:cs typeface="Cambria" pitchFamily="34" charset="-120"/>
              </a:rPr>
              <a:t>A whole-site build.</a:t>
            </a:r>
            <a:endParaRPr lang="en-US" sz="2500" dirty="0"/>
          </a:p>
        </p:txBody>
      </p:sp>
      <p:sp>
        <p:nvSpPr>
          <p:cNvPr id="4" name="Shape 2"/>
          <p:cNvSpPr/>
          <p:nvPr/>
        </p:nvSpPr>
        <p:spPr>
          <a:xfrm>
            <a:off x="502920" y="1783080"/>
            <a:ext cx="2578608" cy="1783080"/>
          </a:xfrm>
          <a:prstGeom prst="roundRect">
            <a:avLst>
              <a:gd name="adj" fmla="val 5128"/>
            </a:avLst>
          </a:prstGeom>
          <a:solidFill>
            <a:srgbClr val="E1F5EE"/>
          </a:solidFill>
          <a:ln w="19050">
            <a:solidFill>
              <a:srgbClr val="5DCAA5"/>
            </a:solidFill>
            <a:prstDash val="solid"/>
          </a:ln>
        </p:spPr>
      </p:sp>
      <p:sp>
        <p:nvSpPr>
          <p:cNvPr id="5" name="Text 3"/>
          <p:cNvSpPr/>
          <p:nvPr/>
        </p:nvSpPr>
        <p:spPr>
          <a:xfrm>
            <a:off x="685800"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DRAFT</a:t>
            </a:r>
            <a:endParaRPr lang="en-US" sz="950" dirty="0"/>
          </a:p>
        </p:txBody>
      </p:sp>
      <p:sp>
        <p:nvSpPr>
          <p:cNvPr id="6" name="Text 4"/>
          <p:cNvSpPr/>
          <p:nvPr/>
        </p:nvSpPr>
        <p:spPr>
          <a:xfrm>
            <a:off x="685800"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All three pages</a:t>
            </a:r>
            <a:endParaRPr lang="en-US" sz="1500" dirty="0"/>
          </a:p>
        </p:txBody>
      </p:sp>
      <p:sp>
        <p:nvSpPr>
          <p:cNvPr id="7" name="Text 5"/>
          <p:cNvSpPr/>
          <p:nvPr/>
        </p:nvSpPr>
        <p:spPr>
          <a:xfrm>
            <a:off x="685800" y="2862072"/>
            <a:ext cx="2240280" cy="59436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Home, About, Offer, plus an SEO title and meta for each, from one intake.</a:t>
            </a:r>
            <a:endParaRPr lang="en-US" sz="1150" dirty="0"/>
          </a:p>
        </p:txBody>
      </p:sp>
      <p:sp>
        <p:nvSpPr>
          <p:cNvPr id="8" name="Shape 6"/>
          <p:cNvSpPr/>
          <p:nvPr/>
        </p:nvSpPr>
        <p:spPr>
          <a:xfrm>
            <a:off x="3264408" y="1783080"/>
            <a:ext cx="2578608" cy="1783080"/>
          </a:xfrm>
          <a:prstGeom prst="roundRect">
            <a:avLst>
              <a:gd name="adj" fmla="val 5128"/>
            </a:avLst>
          </a:prstGeom>
          <a:solidFill>
            <a:srgbClr val="E1F5EE"/>
          </a:solidFill>
          <a:ln w="19050">
            <a:solidFill>
              <a:srgbClr val="5DCAA5"/>
            </a:solidFill>
            <a:prstDash val="solid"/>
          </a:ln>
        </p:spPr>
      </p:sp>
      <p:sp>
        <p:nvSpPr>
          <p:cNvPr id="9" name="Text 7"/>
          <p:cNvSpPr/>
          <p:nvPr/>
        </p:nvSpPr>
        <p:spPr>
          <a:xfrm>
            <a:off x="3447288"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CLARITY TEST</a:t>
            </a:r>
            <a:endParaRPr lang="en-US" sz="950" dirty="0"/>
          </a:p>
        </p:txBody>
      </p:sp>
      <p:sp>
        <p:nvSpPr>
          <p:cNvPr id="10" name="Text 8"/>
          <p:cNvSpPr/>
          <p:nvPr/>
        </p:nvSpPr>
        <p:spPr>
          <a:xfrm>
            <a:off x="3447288"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The 5-second read</a:t>
            </a:r>
            <a:endParaRPr lang="en-US" sz="1500" dirty="0"/>
          </a:p>
        </p:txBody>
      </p:sp>
      <p:sp>
        <p:nvSpPr>
          <p:cNvPr id="11" name="Text 9"/>
          <p:cNvSpPr/>
          <p:nvPr/>
        </p:nvSpPr>
        <p:spPr>
          <a:xfrm>
            <a:off x="3447288" y="2862072"/>
            <a:ext cx="2240280" cy="59436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It role-plays a first-time visitor and tells you what's unclear.</a:t>
            </a:r>
            <a:endParaRPr lang="en-US" sz="1150" dirty="0"/>
          </a:p>
        </p:txBody>
      </p:sp>
      <p:sp>
        <p:nvSpPr>
          <p:cNvPr id="12" name="Shape 10"/>
          <p:cNvSpPr/>
          <p:nvPr/>
        </p:nvSpPr>
        <p:spPr>
          <a:xfrm>
            <a:off x="6025896" y="1783080"/>
            <a:ext cx="2578608" cy="1783080"/>
          </a:xfrm>
          <a:prstGeom prst="roundRect">
            <a:avLst>
              <a:gd name="adj" fmla="val 5128"/>
            </a:avLst>
          </a:prstGeom>
          <a:solidFill>
            <a:srgbClr val="E1F5EE"/>
          </a:solidFill>
          <a:ln w="19050">
            <a:solidFill>
              <a:srgbClr val="5DCAA5"/>
            </a:solidFill>
            <a:prstDash val="solid"/>
          </a:ln>
        </p:spPr>
      </p:sp>
      <p:sp>
        <p:nvSpPr>
          <p:cNvPr id="13" name="Text 11"/>
          <p:cNvSpPr/>
          <p:nvPr/>
        </p:nvSpPr>
        <p:spPr>
          <a:xfrm>
            <a:off x="6208776"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KEEP THE KEYS</a:t>
            </a:r>
            <a:endParaRPr lang="en-US" sz="950" dirty="0"/>
          </a:p>
        </p:txBody>
      </p:sp>
      <p:sp>
        <p:nvSpPr>
          <p:cNvPr id="14" name="Text 12"/>
          <p:cNvSpPr/>
          <p:nvPr/>
        </p:nvSpPr>
        <p:spPr>
          <a:xfrm>
            <a:off x="6208776"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Don't get locked in</a:t>
            </a:r>
            <a:endParaRPr lang="en-US" sz="1500" dirty="0"/>
          </a:p>
        </p:txBody>
      </p:sp>
      <p:sp>
        <p:nvSpPr>
          <p:cNvPr id="15" name="Text 13"/>
          <p:cNvSpPr/>
          <p:nvPr/>
        </p:nvSpPr>
        <p:spPr>
          <a:xfrm>
            <a:off x="6208776" y="2862072"/>
            <a:ext cx="2240280" cy="59436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It drafts the control questions to ask any developer.</a:t>
            </a:r>
            <a:endParaRPr lang="en-US" sz="1150" dirty="0"/>
          </a:p>
        </p:txBody>
      </p:sp>
      <p:sp>
        <p:nvSpPr>
          <p:cNvPr id="16" name="Shape 14"/>
          <p:cNvSpPr/>
          <p:nvPr/>
        </p:nvSpPr>
        <p:spPr>
          <a:xfrm>
            <a:off x="502920" y="3703320"/>
            <a:ext cx="8138160" cy="640080"/>
          </a:xfrm>
          <a:prstGeom prst="roundRect">
            <a:avLst>
              <a:gd name="adj" fmla="val 11429"/>
            </a:avLst>
          </a:prstGeom>
          <a:solidFill>
            <a:srgbClr val="0F6E56"/>
          </a:solidFill>
          <a:ln/>
        </p:spPr>
      </p:sp>
      <p:sp>
        <p:nvSpPr>
          <p:cNvPr id="17" name="Text 15"/>
          <p:cNvSpPr/>
          <p:nvPr/>
        </p:nvSpPr>
        <p:spPr>
          <a:xfrm>
            <a:off x="731520" y="3703320"/>
            <a:ext cx="7680960" cy="640080"/>
          </a:xfrm>
          <a:prstGeom prst="rect">
            <a:avLst/>
          </a:prstGeom>
          <a:noFill/>
          <a:ln/>
        </p:spPr>
        <p:txBody>
          <a:bodyPr wrap="square" rtlCol="0" anchor="ctr">
            <a:normAutofit/>
          </a:bodyPr>
          <a:lstStyle/>
          <a:p>
            <a:pPr algn="ctr" indent="0" marL="0">
              <a:buNone/>
            </a:pPr>
            <a:r>
              <a:rPr lang="en-US" sz="1400" b="1" dirty="0">
                <a:solidFill>
                  <a:srgbClr val="FFFFFF"/>
                </a:solidFill>
                <a:latin typeface="Cambria" pitchFamily="34" charset="0"/>
                <a:ea typeface="Cambria" pitchFamily="34" charset="-122"/>
                <a:cs typeface="Cambria" pitchFamily="34" charset="-120"/>
              </a:rPr>
              <a:t>Copy-paste example prompts are in the library: How to Prompt Your Second Mate.</a:t>
            </a:r>
            <a:endParaRPr lang="en-US" sz="1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50292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WANT A HAND WITH THIS PART?</a:t>
            </a:r>
            <a:endParaRPr lang="en-US" sz="1100" dirty="0"/>
          </a:p>
        </p:txBody>
      </p:sp>
      <p:sp>
        <p:nvSpPr>
          <p:cNvPr id="3" name="Text 1"/>
          <p:cNvSpPr/>
          <p:nvPr/>
        </p:nvSpPr>
        <p:spPr>
          <a:xfrm>
            <a:off x="502920" y="82296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Three ways to </a:t>
            </a:r>
            <a:pPr indent="0" marL="0">
              <a:buNone/>
            </a:pPr>
            <a:r>
              <a:rPr lang="en-US" sz="3000" b="1" dirty="0">
                <a:solidFill>
                  <a:srgbClr val="1D9E75"/>
                </a:solidFill>
                <a:latin typeface="Cambria" pitchFamily="34" charset="0"/>
                <a:ea typeface="Cambria" pitchFamily="34" charset="-122"/>
                <a:cs typeface="Cambria" pitchFamily="34" charset="-120"/>
              </a:rPr>
              <a:t>get unstuck.</a:t>
            </a:r>
            <a:endParaRPr lang="en-US" sz="3000" dirty="0"/>
          </a:p>
        </p:txBody>
      </p:sp>
      <p:sp>
        <p:nvSpPr>
          <p:cNvPr id="4" name="Shape 2"/>
          <p:cNvSpPr/>
          <p:nvPr/>
        </p:nvSpPr>
        <p:spPr>
          <a:xfrm>
            <a:off x="502920" y="1874520"/>
            <a:ext cx="2578608" cy="2377440"/>
          </a:xfrm>
          <a:prstGeom prst="roundRect">
            <a:avLst>
              <a:gd name="adj" fmla="val 3846"/>
            </a:avLst>
          </a:prstGeom>
          <a:solidFill>
            <a:srgbClr val="E1F5EE"/>
          </a:solidFill>
          <a:ln w="19050">
            <a:solidFill>
              <a:srgbClr val="5DCAA5"/>
            </a:solidFill>
            <a:prstDash val="solid"/>
          </a:ln>
        </p:spPr>
      </p:sp>
      <p:sp>
        <p:nvSpPr>
          <p:cNvPr id="5" name="Text 3"/>
          <p:cNvSpPr/>
          <p:nvPr/>
        </p:nvSpPr>
        <p:spPr>
          <a:xfrm>
            <a:off x="685800"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GROUP</a:t>
            </a:r>
            <a:endParaRPr lang="en-US" sz="950" dirty="0"/>
          </a:p>
        </p:txBody>
      </p:sp>
      <p:sp>
        <p:nvSpPr>
          <p:cNvPr id="6" name="Text 4"/>
          <p:cNvSpPr/>
          <p:nvPr/>
        </p:nvSpPr>
        <p:spPr>
          <a:xfrm>
            <a:off x="685800"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Professor Hours</a:t>
            </a:r>
            <a:endParaRPr lang="en-US" sz="1500" dirty="0"/>
          </a:p>
        </p:txBody>
      </p:sp>
      <p:sp>
        <p:nvSpPr>
          <p:cNvPr id="7" name="Text 5"/>
          <p:cNvSpPr/>
          <p:nvPr/>
        </p:nvSpPr>
        <p:spPr>
          <a:xfrm>
            <a:off x="685800"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Bring your specific question to office hours and ask it live.</a:t>
            </a:r>
            <a:endParaRPr lang="en-US" sz="1150" dirty="0"/>
          </a:p>
        </p:txBody>
      </p:sp>
      <p:sp>
        <p:nvSpPr>
          <p:cNvPr id="8" name="Shape 6"/>
          <p:cNvSpPr/>
          <p:nvPr/>
        </p:nvSpPr>
        <p:spPr>
          <a:xfrm>
            <a:off x="3264408" y="1874520"/>
            <a:ext cx="2578608" cy="2377440"/>
          </a:xfrm>
          <a:prstGeom prst="roundRect">
            <a:avLst>
              <a:gd name="adj" fmla="val 3846"/>
            </a:avLst>
          </a:prstGeom>
          <a:solidFill>
            <a:srgbClr val="E1F5EE"/>
          </a:solidFill>
          <a:ln w="19050">
            <a:solidFill>
              <a:srgbClr val="5DCAA5"/>
            </a:solidFill>
            <a:prstDash val="solid"/>
          </a:ln>
        </p:spPr>
      </p:sp>
      <p:sp>
        <p:nvSpPr>
          <p:cNvPr id="9" name="Text 7"/>
          <p:cNvSpPr/>
          <p:nvPr/>
        </p:nvSpPr>
        <p:spPr>
          <a:xfrm>
            <a:off x="3447288"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ONE-ON-ONE</a:t>
            </a:r>
            <a:endParaRPr lang="en-US" sz="950" dirty="0"/>
          </a:p>
        </p:txBody>
      </p:sp>
      <p:sp>
        <p:nvSpPr>
          <p:cNvPr id="10" name="Text 8"/>
          <p:cNvSpPr/>
          <p:nvPr/>
        </p:nvSpPr>
        <p:spPr>
          <a:xfrm>
            <a:off x="3447288"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Book a 1:1</a:t>
            </a:r>
            <a:endParaRPr lang="en-US" sz="1500" dirty="0"/>
          </a:p>
        </p:txBody>
      </p:sp>
      <p:sp>
        <p:nvSpPr>
          <p:cNvPr id="11" name="Text 9"/>
          <p:cNvSpPr/>
          <p:nvPr/>
        </p:nvSpPr>
        <p:spPr>
          <a:xfrm>
            <a:off x="3447288"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We work on yours, screen to screen, until it's done right.</a:t>
            </a:r>
            <a:endParaRPr lang="en-US" sz="1150" dirty="0"/>
          </a:p>
        </p:txBody>
      </p:sp>
      <p:sp>
        <p:nvSpPr>
          <p:cNvPr id="12" name="Shape 10"/>
          <p:cNvSpPr/>
          <p:nvPr/>
        </p:nvSpPr>
        <p:spPr>
          <a:xfrm>
            <a:off x="6025896" y="1874520"/>
            <a:ext cx="2578608" cy="2377440"/>
          </a:xfrm>
          <a:prstGeom prst="roundRect">
            <a:avLst>
              <a:gd name="adj" fmla="val 3846"/>
            </a:avLst>
          </a:prstGeom>
          <a:solidFill>
            <a:srgbClr val="E1F5EE"/>
          </a:solidFill>
          <a:ln w="19050">
            <a:solidFill>
              <a:srgbClr val="5DCAA5"/>
            </a:solidFill>
            <a:prstDash val="solid"/>
          </a:ln>
        </p:spPr>
      </p:sp>
      <p:sp>
        <p:nvSpPr>
          <p:cNvPr id="13" name="Text 11"/>
          <p:cNvSpPr/>
          <p:nvPr/>
        </p:nvSpPr>
        <p:spPr>
          <a:xfrm>
            <a:off x="6208776"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DONE WITH / FOR YOU</a:t>
            </a:r>
            <a:endParaRPr lang="en-US" sz="950" dirty="0"/>
          </a:p>
        </p:txBody>
      </p:sp>
      <p:sp>
        <p:nvSpPr>
          <p:cNvPr id="14" name="Text 12"/>
          <p:cNvSpPr/>
          <p:nvPr/>
        </p:nvSpPr>
        <p:spPr>
          <a:xfrm>
            <a:off x="6208776"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Hire us</a:t>
            </a:r>
            <a:endParaRPr lang="en-US" sz="1500" dirty="0"/>
          </a:p>
        </p:txBody>
      </p:sp>
      <p:sp>
        <p:nvSpPr>
          <p:cNvPr id="15" name="Text 13"/>
          <p:cNvSpPr/>
          <p:nvPr/>
        </p:nvSpPr>
        <p:spPr>
          <a:xfrm>
            <a:off x="6208776"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Consultant or coach. We build it with you, or we build it for you.</a:t>
            </a:r>
            <a:endParaRPr lang="en-US" sz="115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640080"/>
            <a:ext cx="813816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BUILT WITH YOU, NOT TAUGHT AT YOU</a:t>
            </a:r>
            <a:endParaRPr lang="en-US" sz="1100" dirty="0"/>
          </a:p>
        </p:txBody>
      </p:sp>
      <p:sp>
        <p:nvSpPr>
          <p:cNvPr id="3" name="Text 1"/>
          <p:cNvSpPr/>
          <p:nvPr/>
        </p:nvSpPr>
        <p:spPr>
          <a:xfrm>
            <a:off x="502920" y="1051560"/>
            <a:ext cx="8138160" cy="1371600"/>
          </a:xfrm>
          <a:prstGeom prst="rect">
            <a:avLst/>
          </a:prstGeom>
          <a:noFill/>
          <a:ln/>
        </p:spPr>
        <p:txBody>
          <a:bodyPr wrap="square" rtlCol="0" anchor="ctr">
            <a:normAutofit/>
          </a:bodyPr>
          <a:lstStyle/>
          <a:p>
            <a:pPr indent="0" marL="0">
              <a:lnSpc>
                <a:spcPct val="106000"/>
              </a:lnSpc>
              <a:buNone/>
            </a:pPr>
            <a:r>
              <a:rPr lang="en-US" sz="3000" b="1" dirty="0">
                <a:solidFill>
                  <a:srgbClr val="FFFFFF"/>
                </a:solidFill>
                <a:latin typeface="Cambria" pitchFamily="34" charset="0"/>
                <a:ea typeface="Cambria" pitchFamily="34" charset="-122"/>
                <a:cs typeface="Cambria" pitchFamily="34" charset="-120"/>
              </a:rPr>
              <a:t>A site that captures
</a:t>
            </a:r>
            <a:endParaRPr lang="en-US" sz="3000" dirty="0"/>
          </a:p>
          <a:p>
            <a:pPr indent="0" marL="0">
              <a:lnSpc>
                <a:spcPct val="106000"/>
              </a:lnSpc>
              <a:buNone/>
            </a:pPr>
            <a:r>
              <a:rPr lang="en-US" sz="3000" b="1" dirty="0">
                <a:solidFill>
                  <a:srgbClr val="9FE1CB"/>
                </a:solidFill>
                <a:latin typeface="Cambria" pitchFamily="34" charset="0"/>
                <a:ea typeface="Cambria" pitchFamily="34" charset="-122"/>
                <a:cs typeface="Cambria" pitchFamily="34" charset="-120"/>
              </a:rPr>
              <a:t>beats a site that impresses.</a:t>
            </a:r>
            <a:endParaRPr lang="en-US" sz="3000" dirty="0"/>
          </a:p>
        </p:txBody>
      </p:sp>
      <p:sp>
        <p:nvSpPr>
          <p:cNvPr id="4" name="Text 2"/>
          <p:cNvSpPr/>
          <p:nvPr/>
        </p:nvSpPr>
        <p:spPr>
          <a:xfrm>
            <a:off x="502920" y="2514600"/>
            <a:ext cx="8138160" cy="777240"/>
          </a:xfrm>
          <a:prstGeom prst="rect">
            <a:avLst/>
          </a:prstGeom>
          <a:noFill/>
          <a:ln/>
        </p:spPr>
        <p:txBody>
          <a:bodyPr wrap="square" rtlCol="0" anchor="ctr">
            <a:normAutofit/>
          </a:bodyPr>
          <a:lstStyle/>
          <a:p>
            <a:pPr indent="0" marL="0">
              <a:buNone/>
            </a:pPr>
            <a:r>
              <a:rPr lang="en-US" sz="1500" i="1" dirty="0">
                <a:solidFill>
                  <a:srgbClr val="9FE1CB"/>
                </a:solidFill>
                <a:latin typeface="Calibri" pitchFamily="34" charset="0"/>
                <a:ea typeface="Calibri" pitchFamily="34" charset="-122"/>
                <a:cs typeface="Calibri" pitchFamily="34" charset="-120"/>
              </a:rPr>
              <a:t>You can map your pages today. Standing up a fast, capture-focused site, with the domain in your own name and every key in your hand, is the work. That's what we build together, done with you or for you, and always portable.</a:t>
            </a:r>
            <a:endParaRPr lang="en-US" sz="1500" dirty="0"/>
          </a:p>
        </p:txBody>
      </p:sp>
      <p:sp>
        <p:nvSpPr>
          <p:cNvPr id="5" name="Shape 3"/>
          <p:cNvSpPr/>
          <p:nvPr/>
        </p:nvSpPr>
        <p:spPr>
          <a:xfrm>
            <a:off x="502920" y="3200400"/>
            <a:ext cx="5120640" cy="621792"/>
          </a:xfrm>
          <a:prstGeom prst="roundRect">
            <a:avLst>
              <a:gd name="adj" fmla="val 50000"/>
            </a:avLst>
          </a:prstGeom>
          <a:solidFill>
            <a:srgbClr val="1D9E75"/>
          </a:solidFill>
          <a:ln/>
        </p:spPr>
      </p:sp>
      <p:sp>
        <p:nvSpPr>
          <p:cNvPr id="6" name="Text 4"/>
          <p:cNvSpPr/>
          <p:nvPr/>
        </p:nvSpPr>
        <p:spPr>
          <a:xfrm>
            <a:off x="502920" y="3200400"/>
            <a:ext cx="5120640" cy="621792"/>
          </a:xfrm>
          <a:prstGeom prst="rect">
            <a:avLst/>
          </a:prstGeom>
          <a:noFill/>
          <a:ln/>
        </p:spPr>
        <p:txBody>
          <a:bodyPr wrap="square" rtlCol="0" anchor="ctr">
            <a:normAutofit/>
          </a:bodyPr>
          <a:lstStyle/>
          <a:p>
            <a:pPr algn="ctr" indent="0" marL="0">
              <a:buNone/>
            </a:pPr>
            <a:r>
              <a:rPr lang="en-US" sz="1500" b="1" dirty="0">
                <a:solidFill>
                  <a:srgbClr val="FFFFFF"/>
                </a:solidFill>
                <a:latin typeface="Cambria" pitchFamily="34" charset="0"/>
                <a:ea typeface="Cambria" pitchFamily="34" charset="-122"/>
                <a:cs typeface="Cambria" pitchFamily="34" charset="-120"/>
              </a:rPr>
              <a:t>We build it with you  →</a:t>
            </a:r>
            <a:endParaRPr lang="en-US" sz="1500" dirty="0"/>
          </a:p>
        </p:txBody>
      </p:sp>
      <p:sp>
        <p:nvSpPr>
          <p:cNvPr id="7" name="Text 5"/>
          <p:cNvSpPr/>
          <p:nvPr/>
        </p:nvSpPr>
        <p:spPr>
          <a:xfrm>
            <a:off x="502920" y="3968496"/>
            <a:ext cx="8138160" cy="502920"/>
          </a:xfrm>
          <a:prstGeom prst="rect">
            <a:avLst/>
          </a:prstGeom>
          <a:noFill/>
          <a:ln/>
        </p:spPr>
        <p:txBody>
          <a:bodyPr wrap="square" rtlCol="0" anchor="ctr">
            <a:normAutofit/>
          </a:bodyPr>
          <a:lstStyle/>
          <a:p>
            <a:pPr indent="0" marL="0">
              <a:buNone/>
            </a:pPr>
            <a:r>
              <a:rPr lang="en-US" sz="1500" i="1" dirty="0">
                <a:solidFill>
                  <a:srgbClr val="AEB7BF"/>
                </a:solidFill>
                <a:latin typeface="Cambria" pitchFamily="34" charset="0"/>
                <a:ea typeface="Cambria" pitchFamily="34" charset="-122"/>
                <a:cs typeface="Cambria" pitchFamily="34" charset="-120"/>
              </a:rPr>
              <a:t>Next → 2.4  Your Manifest: the place you keep every name you capture.</a:t>
            </a:r>
            <a:endParaRPr lang="en-US" sz="1500" dirty="0"/>
          </a:p>
        </p:txBody>
      </p:sp>
      <p:sp>
        <p:nvSpPr>
          <p:cNvPr id="8" name="Text 6"/>
          <p:cNvSpPr/>
          <p:nvPr/>
        </p:nvSpPr>
        <p:spPr>
          <a:xfrm>
            <a:off x="502920" y="4617720"/>
            <a:ext cx="8138160" cy="310896"/>
          </a:xfrm>
          <a:prstGeom prst="rect">
            <a:avLst/>
          </a:prstGeom>
          <a:noFill/>
          <a:ln/>
        </p:spPr>
        <p:txBody>
          <a:bodyPr wrap="square" rtlCol="0" anchor="ctr">
            <a:normAutofit/>
          </a:bodyPr>
          <a:lstStyle/>
          <a:p>
            <a:pPr indent="0" marL="0">
              <a:buNone/>
            </a:pPr>
            <a:r>
              <a:rPr lang="en-US" sz="1150" i="1" dirty="0">
                <a:solidFill>
                  <a:srgbClr val="5DCAA5"/>
                </a:solidFill>
                <a:latin typeface="Calibri" pitchFamily="34" charset="0"/>
                <a:ea typeface="Calibri" pitchFamily="34" charset="-122"/>
                <a:cs typeface="Calibri" pitchFamily="34" charset="-120"/>
              </a:rPr>
              <a:t>Post your homepage headline and your one call to action in the community. Questions? Bring them to this week's Professor Hours.</a:t>
            </a:r>
            <a:endParaRPr lang="en-US" sz="11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914400"/>
            <a:ext cx="813816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FIRST, WHAT A WEBSITE IS FOR</a:t>
            </a:r>
            <a:endParaRPr lang="en-US" sz="1100" dirty="0"/>
          </a:p>
        </p:txBody>
      </p:sp>
      <p:sp>
        <p:nvSpPr>
          <p:cNvPr id="3" name="Text 1"/>
          <p:cNvSpPr/>
          <p:nvPr/>
        </p:nvSpPr>
        <p:spPr>
          <a:xfrm>
            <a:off x="502920" y="1325880"/>
            <a:ext cx="8138160" cy="2011680"/>
          </a:xfrm>
          <a:prstGeom prst="rect">
            <a:avLst/>
          </a:prstGeom>
          <a:noFill/>
          <a:ln/>
        </p:spPr>
        <p:txBody>
          <a:bodyPr wrap="square" rtlCol="0" anchor="t">
            <a:normAutofit/>
          </a:bodyPr>
          <a:lstStyle/>
          <a:p>
            <a:pPr indent="0" marL="0">
              <a:lnSpc>
                <a:spcPct val="108000"/>
              </a:lnSpc>
              <a:buNone/>
            </a:pPr>
            <a:r>
              <a:rPr lang="en-US" sz="2600" b="1" dirty="0">
                <a:solidFill>
                  <a:srgbClr val="FFFFFF"/>
                </a:solidFill>
                <a:latin typeface="Cambria" pitchFamily="34" charset="0"/>
                <a:ea typeface="Cambria" pitchFamily="34" charset="-122"/>
                <a:cs typeface="Cambria" pitchFamily="34" charset="-120"/>
              </a:rPr>
              <a:t>A front door, not a brochure.
</a:t>
            </a:r>
            <a:endParaRPr lang="en-US" sz="2600" dirty="0"/>
          </a:p>
          <a:p>
            <a:pPr indent="0" marL="0">
              <a:lnSpc>
                <a:spcPct val="108000"/>
              </a:lnSpc>
              <a:buNone/>
            </a:pPr>
            <a:r>
              <a:rPr lang="en-US" sz="2600" b="1" dirty="0">
                <a:solidFill>
                  <a:srgbClr val="9FE1CB"/>
                </a:solidFill>
                <a:latin typeface="Cambria" pitchFamily="34" charset="0"/>
                <a:ea typeface="Cambria" pitchFamily="34" charset="-122"/>
                <a:cs typeface="Cambria" pitchFamily="34" charset="-120"/>
              </a:rPr>
              <a:t>It has one job: turn a stranger into a name.</a:t>
            </a:r>
            <a:endParaRPr lang="en-US" sz="2600" dirty="0"/>
          </a:p>
        </p:txBody>
      </p:sp>
      <p:sp>
        <p:nvSpPr>
          <p:cNvPr id="4" name="Text 2"/>
          <p:cNvSpPr/>
          <p:nvPr/>
        </p:nvSpPr>
        <p:spPr>
          <a:xfrm>
            <a:off x="502920" y="3337560"/>
            <a:ext cx="8138160" cy="777240"/>
          </a:xfrm>
          <a:prstGeom prst="rect">
            <a:avLst/>
          </a:prstGeom>
          <a:noFill/>
          <a:ln/>
        </p:spPr>
        <p:txBody>
          <a:bodyPr wrap="square" rtlCol="0" anchor="ctr">
            <a:normAutofit/>
          </a:bodyPr>
          <a:lstStyle/>
          <a:p>
            <a:pPr indent="0" marL="0">
              <a:buNone/>
            </a:pPr>
            <a:r>
              <a:rPr lang="en-US" sz="1800" i="1" dirty="0">
                <a:solidFill>
                  <a:srgbClr val="9FE1CB"/>
                </a:solidFill>
                <a:latin typeface="Cambria" pitchFamily="34" charset="0"/>
                <a:ea typeface="Cambria" pitchFamily="34" charset="-122"/>
                <a:cs typeface="Cambria" pitchFamily="34" charset="-120"/>
              </a:rPr>
              <a:t>A door with a doorbell, built to turn a visitor into a name. Your answer to the Secret Agent headwind: a site that captures, not one that just sits there.</a:t>
            </a:r>
            <a:endParaRPr lang="en-US" sz="1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STOP TRYING TO IMPRESS</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The homepage has one job: </a:t>
            </a:r>
            <a:pPr indent="0" marL="0">
              <a:buNone/>
            </a:pPr>
            <a:r>
              <a:rPr lang="en-US" sz="3000" b="1" dirty="0">
                <a:solidFill>
                  <a:srgbClr val="1D9E75"/>
                </a:solidFill>
                <a:latin typeface="Cambria" pitchFamily="34" charset="0"/>
                <a:ea typeface="Cambria" pitchFamily="34" charset="-122"/>
                <a:cs typeface="Cambria" pitchFamily="34" charset="-120"/>
              </a:rPr>
              <a:t>capture.</a:t>
            </a:r>
            <a:endParaRPr lang="en-US" sz="3000" dirty="0"/>
          </a:p>
        </p:txBody>
      </p:sp>
      <p:sp>
        <p:nvSpPr>
          <p:cNvPr id="4" name="Text 2"/>
          <p:cNvSpPr/>
          <p:nvPr/>
        </p:nvSpPr>
        <p:spPr>
          <a:xfrm>
            <a:off x="502920" y="1783080"/>
            <a:ext cx="8138160" cy="822960"/>
          </a:xfrm>
          <a:prstGeom prst="rect">
            <a:avLst/>
          </a:prstGeom>
          <a:noFill/>
          <a:ln/>
        </p:spPr>
        <p:txBody>
          <a:bodyPr wrap="square" rtlCol="0" anchor="ctr">
            <a:normAutofit/>
          </a:bodyPr>
          <a:lstStyle/>
          <a:p>
            <a:pPr algn="l" indent="0" marL="0">
              <a:lnSpc>
                <a:spcPct val="110000"/>
              </a:lnSpc>
              <a:buNone/>
            </a:pPr>
            <a:r>
              <a:rPr lang="en-US" sz="1800" dirty="0">
                <a:solidFill>
                  <a:srgbClr val="3F4B59"/>
                </a:solidFill>
                <a:latin typeface="Calibri" pitchFamily="34" charset="0"/>
                <a:ea typeface="Calibri" pitchFamily="34" charset="-122"/>
                <a:cs typeface="Calibri" pitchFamily="34" charset="-120"/>
              </a:rPr>
              <a:t>Not to win a design award. Not to list every place you've ever booked. To make one clear promise and make it easy to raise a hand. Impress less, capture more.</a:t>
            </a:r>
            <a:endParaRPr lang="en-US" sz="1800" dirty="0"/>
          </a:p>
        </p:txBody>
      </p:sp>
      <p:sp>
        <p:nvSpPr>
          <p:cNvPr id="5" name="Shape 3"/>
          <p:cNvSpPr/>
          <p:nvPr/>
        </p:nvSpPr>
        <p:spPr>
          <a:xfrm>
            <a:off x="502920" y="3383280"/>
            <a:ext cx="8138160" cy="777240"/>
          </a:xfrm>
          <a:prstGeom prst="roundRect">
            <a:avLst>
              <a:gd name="adj" fmla="val 9412"/>
            </a:avLst>
          </a:prstGeom>
          <a:solidFill>
            <a:srgbClr val="FAECE7"/>
          </a:solidFill>
          <a:ln w="19050">
            <a:solidFill>
              <a:srgbClr val="D85A30"/>
            </a:solidFill>
            <a:prstDash val="solid"/>
          </a:ln>
        </p:spPr>
      </p:sp>
      <p:sp>
        <p:nvSpPr>
          <p:cNvPr id="6" name="Text 4"/>
          <p:cNvSpPr/>
          <p:nvPr/>
        </p:nvSpPr>
        <p:spPr>
          <a:xfrm>
            <a:off x="731520" y="3383280"/>
            <a:ext cx="7680960" cy="777240"/>
          </a:xfrm>
          <a:prstGeom prst="rect">
            <a:avLst/>
          </a:prstGeom>
          <a:noFill/>
          <a:ln/>
        </p:spPr>
        <p:txBody>
          <a:bodyPr wrap="square" rtlCol="0" anchor="ctr">
            <a:normAutofit/>
          </a:bodyPr>
          <a:lstStyle/>
          <a:p>
            <a:pPr algn="ctr" indent="0" marL="0">
              <a:buNone/>
            </a:pPr>
            <a:r>
              <a:rPr lang="en-US" sz="1800" b="1" dirty="0">
                <a:solidFill>
                  <a:srgbClr val="993C1D"/>
                </a:solidFill>
                <a:latin typeface="Cambria" pitchFamily="34" charset="0"/>
                <a:ea typeface="Cambria" pitchFamily="34" charset="-122"/>
                <a:cs typeface="Cambria" pitchFamily="34" charset="-120"/>
              </a:rPr>
              <a:t>A pretty site nobody acts on is a brochure. A plain site that captures is a business.</a:t>
            </a:r>
            <a:endParaRPr lang="en-US" sz="1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AND THE ONES YOU DON'T</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The handful of pages </a:t>
            </a:r>
            <a:pPr indent="0" marL="0">
              <a:buNone/>
            </a:pPr>
            <a:r>
              <a:rPr lang="en-US" sz="3000" b="1" dirty="0">
                <a:solidFill>
                  <a:srgbClr val="1D9E75"/>
                </a:solidFill>
                <a:latin typeface="Cambria" pitchFamily="34" charset="0"/>
                <a:ea typeface="Cambria" pitchFamily="34" charset="-122"/>
                <a:cs typeface="Cambria" pitchFamily="34" charset="-120"/>
              </a:rPr>
              <a:t>you actually need.</a:t>
            </a:r>
            <a:endParaRPr lang="en-US" sz="3000" dirty="0"/>
          </a:p>
        </p:txBody>
      </p:sp>
      <p:sp>
        <p:nvSpPr>
          <p:cNvPr id="4" name="Shape 2"/>
          <p:cNvSpPr/>
          <p:nvPr/>
        </p:nvSpPr>
        <p:spPr>
          <a:xfrm>
            <a:off x="502920" y="1737360"/>
            <a:ext cx="2578608" cy="1600200"/>
          </a:xfrm>
          <a:prstGeom prst="roundRect">
            <a:avLst>
              <a:gd name="adj" fmla="val 5714"/>
            </a:avLst>
          </a:prstGeom>
          <a:solidFill>
            <a:srgbClr val="E1F5EE"/>
          </a:solidFill>
          <a:ln w="19050">
            <a:solidFill>
              <a:srgbClr val="5DCAA5"/>
            </a:solidFill>
            <a:prstDash val="solid"/>
          </a:ln>
        </p:spPr>
      </p:sp>
      <p:sp>
        <p:nvSpPr>
          <p:cNvPr id="5" name="Text 3"/>
          <p:cNvSpPr/>
          <p:nvPr/>
        </p:nvSpPr>
        <p:spPr>
          <a:xfrm>
            <a:off x="685800" y="188366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HOME</a:t>
            </a:r>
            <a:endParaRPr lang="en-US" sz="950" dirty="0"/>
          </a:p>
        </p:txBody>
      </p:sp>
      <p:sp>
        <p:nvSpPr>
          <p:cNvPr id="6" name="Text 4"/>
          <p:cNvSpPr/>
          <p:nvPr/>
        </p:nvSpPr>
        <p:spPr>
          <a:xfrm>
            <a:off x="685800" y="215798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The front door</a:t>
            </a:r>
            <a:endParaRPr lang="en-US" sz="1500" dirty="0"/>
          </a:p>
        </p:txBody>
      </p:sp>
      <p:sp>
        <p:nvSpPr>
          <p:cNvPr id="7" name="Text 5"/>
          <p:cNvSpPr/>
          <p:nvPr/>
        </p:nvSpPr>
        <p:spPr>
          <a:xfrm>
            <a:off x="685800" y="2816352"/>
            <a:ext cx="2240280" cy="41148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One promise, one clear ask, proof you're real.</a:t>
            </a:r>
            <a:endParaRPr lang="en-US" sz="1150" dirty="0"/>
          </a:p>
        </p:txBody>
      </p:sp>
      <p:sp>
        <p:nvSpPr>
          <p:cNvPr id="8" name="Shape 6"/>
          <p:cNvSpPr/>
          <p:nvPr/>
        </p:nvSpPr>
        <p:spPr>
          <a:xfrm>
            <a:off x="3264408" y="1737360"/>
            <a:ext cx="2578608" cy="1600200"/>
          </a:xfrm>
          <a:prstGeom prst="roundRect">
            <a:avLst>
              <a:gd name="adj" fmla="val 5714"/>
            </a:avLst>
          </a:prstGeom>
          <a:solidFill>
            <a:srgbClr val="E1F5EE"/>
          </a:solidFill>
          <a:ln w="19050">
            <a:solidFill>
              <a:srgbClr val="5DCAA5"/>
            </a:solidFill>
            <a:prstDash val="solid"/>
          </a:ln>
        </p:spPr>
      </p:sp>
      <p:sp>
        <p:nvSpPr>
          <p:cNvPr id="9" name="Text 7"/>
          <p:cNvSpPr/>
          <p:nvPr/>
        </p:nvSpPr>
        <p:spPr>
          <a:xfrm>
            <a:off x="3447288" y="188366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ABOUT</a:t>
            </a:r>
            <a:endParaRPr lang="en-US" sz="950" dirty="0"/>
          </a:p>
        </p:txBody>
      </p:sp>
      <p:sp>
        <p:nvSpPr>
          <p:cNvPr id="10" name="Text 8"/>
          <p:cNvSpPr/>
          <p:nvPr/>
        </p:nvSpPr>
        <p:spPr>
          <a:xfrm>
            <a:off x="3447288" y="215798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Why you</a:t>
            </a:r>
            <a:endParaRPr lang="en-US" sz="1500" dirty="0"/>
          </a:p>
        </p:txBody>
      </p:sp>
      <p:sp>
        <p:nvSpPr>
          <p:cNvPr id="11" name="Text 9"/>
          <p:cNvSpPr/>
          <p:nvPr/>
        </p:nvSpPr>
        <p:spPr>
          <a:xfrm>
            <a:off x="3447288" y="2816352"/>
            <a:ext cx="2240280" cy="41148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Your niche and your story. The human they hire.</a:t>
            </a:r>
            <a:endParaRPr lang="en-US" sz="1150" dirty="0"/>
          </a:p>
        </p:txBody>
      </p:sp>
      <p:sp>
        <p:nvSpPr>
          <p:cNvPr id="12" name="Shape 10"/>
          <p:cNvSpPr/>
          <p:nvPr/>
        </p:nvSpPr>
        <p:spPr>
          <a:xfrm>
            <a:off x="6025896" y="1737360"/>
            <a:ext cx="2578608" cy="1600200"/>
          </a:xfrm>
          <a:prstGeom prst="roundRect">
            <a:avLst>
              <a:gd name="adj" fmla="val 5714"/>
            </a:avLst>
          </a:prstGeom>
          <a:solidFill>
            <a:srgbClr val="E1F5EE"/>
          </a:solidFill>
          <a:ln w="19050">
            <a:solidFill>
              <a:srgbClr val="5DCAA5"/>
            </a:solidFill>
            <a:prstDash val="solid"/>
          </a:ln>
        </p:spPr>
      </p:sp>
      <p:sp>
        <p:nvSpPr>
          <p:cNvPr id="13" name="Text 11"/>
          <p:cNvSpPr/>
          <p:nvPr/>
        </p:nvSpPr>
        <p:spPr>
          <a:xfrm>
            <a:off x="6208776" y="188366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OFFER</a:t>
            </a:r>
            <a:endParaRPr lang="en-US" sz="950" dirty="0"/>
          </a:p>
        </p:txBody>
      </p:sp>
      <p:sp>
        <p:nvSpPr>
          <p:cNvPr id="14" name="Text 12"/>
          <p:cNvSpPr/>
          <p:nvPr/>
        </p:nvSpPr>
        <p:spPr>
          <a:xfrm>
            <a:off x="6208776" y="215798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Your signature trip</a:t>
            </a:r>
            <a:endParaRPr lang="en-US" sz="1500" dirty="0"/>
          </a:p>
        </p:txBody>
      </p:sp>
      <p:sp>
        <p:nvSpPr>
          <p:cNvPr id="15" name="Text 13"/>
          <p:cNvSpPr/>
          <p:nvPr/>
        </p:nvSpPr>
        <p:spPr>
          <a:xfrm>
            <a:off x="6208776" y="2816352"/>
            <a:ext cx="2240280" cy="41148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The packaged thing from 2.1, with a way to ask.</a:t>
            </a:r>
            <a:endParaRPr lang="en-US" sz="1150" dirty="0"/>
          </a:p>
        </p:txBody>
      </p:sp>
      <p:sp>
        <p:nvSpPr>
          <p:cNvPr id="16" name="Shape 14"/>
          <p:cNvSpPr/>
          <p:nvPr/>
        </p:nvSpPr>
        <p:spPr>
          <a:xfrm>
            <a:off x="502920" y="3520440"/>
            <a:ext cx="8138160" cy="777240"/>
          </a:xfrm>
          <a:prstGeom prst="roundRect">
            <a:avLst>
              <a:gd name="adj" fmla="val 9412"/>
            </a:avLst>
          </a:prstGeom>
          <a:solidFill>
            <a:srgbClr val="0F6E56"/>
          </a:solidFill>
          <a:ln/>
        </p:spPr>
      </p:sp>
      <p:sp>
        <p:nvSpPr>
          <p:cNvPr id="17" name="Text 15"/>
          <p:cNvSpPr/>
          <p:nvPr/>
        </p:nvSpPr>
        <p:spPr>
          <a:xfrm>
            <a:off x="731520" y="3520440"/>
            <a:ext cx="7680960" cy="777240"/>
          </a:xfrm>
          <a:prstGeom prst="rect">
            <a:avLst/>
          </a:prstGeom>
          <a:noFill/>
          <a:ln/>
        </p:spPr>
        <p:txBody>
          <a:bodyPr wrap="square" rtlCol="0" anchor="ctr">
            <a:normAutofit/>
          </a:bodyPr>
          <a:lstStyle/>
          <a:p>
            <a:pPr algn="ctr" indent="0" marL="0">
              <a:buNone/>
            </a:pPr>
            <a:r>
              <a:rPr lang="en-US" sz="1600" b="1" dirty="0">
                <a:solidFill>
                  <a:srgbClr val="FFFFFF"/>
                </a:solidFill>
                <a:latin typeface="Cambria" pitchFamily="34" charset="0"/>
                <a:ea typeface="Cambria" pitchFamily="34" charset="-122"/>
                <a:cs typeface="Cambria" pitchFamily="34" charset="-120"/>
              </a:rPr>
              <a:t>Inquire isn't a page, it's a button on every page. Skip the rest until these three convert.</a:t>
            </a:r>
            <a:endParaRPr lang="en-US" sz="1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292608"/>
            <a:ext cx="8138160" cy="274320"/>
          </a:xfrm>
          <a:prstGeom prst="rect">
            <a:avLst/>
          </a:prstGeom>
          <a:noFill/>
          <a:ln/>
        </p:spPr>
        <p:txBody>
          <a:bodyPr wrap="square" rtlCol="0" anchor="ctr"/>
          <a:lstStyle/>
          <a:p>
            <a:pPr indent="0" marL="0">
              <a:buNone/>
            </a:pPr>
            <a:r>
              <a:rPr lang="en-US" sz="1050" b="1" spc="200" kern="0" dirty="0">
                <a:solidFill>
                  <a:srgbClr val="0F6E56"/>
                </a:solidFill>
                <a:latin typeface="Calibri" pitchFamily="34" charset="0"/>
                <a:ea typeface="Calibri" pitchFamily="34" charset="-122"/>
                <a:cs typeface="Calibri" pitchFamily="34" charset="-120"/>
              </a:rPr>
              <a:t>THE BOOKING PATH, ON ONE SCREEN</a:t>
            </a:r>
            <a:endParaRPr lang="en-US" sz="1050" dirty="0"/>
          </a:p>
        </p:txBody>
      </p:sp>
      <p:sp>
        <p:nvSpPr>
          <p:cNvPr id="3" name="Text 1"/>
          <p:cNvSpPr/>
          <p:nvPr/>
        </p:nvSpPr>
        <p:spPr>
          <a:xfrm>
            <a:off x="502920" y="548640"/>
            <a:ext cx="8138160" cy="502920"/>
          </a:xfrm>
          <a:prstGeom prst="rect">
            <a:avLst/>
          </a:prstGeom>
          <a:noFill/>
          <a:ln/>
        </p:spPr>
        <p:txBody>
          <a:bodyPr wrap="square" rtlCol="0" anchor="ctr">
            <a:normAutofit/>
          </a:bodyPr>
          <a:lstStyle/>
          <a:p>
            <a:pPr indent="0" marL="0">
              <a:buNone/>
            </a:pPr>
            <a:r>
              <a:rPr lang="en-US" sz="2400" b="1" dirty="0">
                <a:solidFill>
                  <a:srgbClr val="1C2733"/>
                </a:solidFill>
                <a:latin typeface="Cambria" pitchFamily="34" charset="0"/>
                <a:ea typeface="Cambria" pitchFamily="34" charset="-122"/>
                <a:cs typeface="Cambria" pitchFamily="34" charset="-120"/>
              </a:rPr>
              <a:t>The front door, drawn.</a:t>
            </a:r>
            <a:endParaRPr lang="en-US" sz="2400" dirty="0"/>
          </a:p>
        </p:txBody>
      </p:sp>
      <p:pic>
        <p:nvPicPr>
          <p:cNvPr id="4" name="Image 0" descr="/Users/robertearl/Documents/Marketing Journeys/production/assets/mj-2.3-homepage.png">    </p:cNvPr>
          <p:cNvPicPr>
            <a:picLocks noChangeAspect="1"/>
          </p:cNvPicPr>
          <p:nvPr/>
        </p:nvPicPr>
        <p:blipFill>
          <a:blip r:embed="rId1"/>
          <a:stretch>
            <a:fillRect/>
          </a:stretch>
        </p:blipFill>
        <p:spPr>
          <a:xfrm>
            <a:off x="411480" y="1234440"/>
            <a:ext cx="8321040" cy="4114800"/>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WRITE FOR THE VISITOR, NOT THE AWARD</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Clarity </a:t>
            </a:r>
            <a:pPr indent="0" marL="0">
              <a:buNone/>
            </a:pPr>
            <a:r>
              <a:rPr lang="en-US" sz="3000" b="1" dirty="0">
                <a:solidFill>
                  <a:srgbClr val="1D9E75"/>
                </a:solidFill>
                <a:latin typeface="Cambria" pitchFamily="34" charset="0"/>
                <a:ea typeface="Cambria" pitchFamily="34" charset="-122"/>
                <a:cs typeface="Cambria" pitchFamily="34" charset="-120"/>
              </a:rPr>
              <a:t>over clever.</a:t>
            </a:r>
            <a:endParaRPr lang="en-US" sz="3000" dirty="0"/>
          </a:p>
        </p:txBody>
      </p:sp>
      <p:sp>
        <p:nvSpPr>
          <p:cNvPr id="4" name="Text 2"/>
          <p:cNvSpPr/>
          <p:nvPr/>
        </p:nvSpPr>
        <p:spPr>
          <a:xfrm>
            <a:off x="502920" y="1783080"/>
            <a:ext cx="8138160" cy="822960"/>
          </a:xfrm>
          <a:prstGeom prst="rect">
            <a:avLst/>
          </a:prstGeom>
          <a:noFill/>
          <a:ln/>
        </p:spPr>
        <p:txBody>
          <a:bodyPr wrap="square" rtlCol="0" anchor="ctr">
            <a:normAutofit/>
          </a:bodyPr>
          <a:lstStyle/>
          <a:p>
            <a:pPr algn="l" indent="0" marL="0">
              <a:lnSpc>
                <a:spcPct val="110000"/>
              </a:lnSpc>
              <a:buNone/>
            </a:pPr>
            <a:r>
              <a:rPr lang="en-US" sz="1700" dirty="0">
                <a:solidFill>
                  <a:srgbClr val="3F4B59"/>
                </a:solidFill>
                <a:latin typeface="Calibri" pitchFamily="34" charset="0"/>
                <a:ea typeface="Calibri" pitchFamily="34" charset="-122"/>
                <a:cs typeface="Calibri" pitchFamily="34" charset="-120"/>
              </a:rPr>
              <a:t>Say who you help and what to do next, in plain words. "I plan trips for book lovers. Start the conversation." A confused visitor never books. A clever headline they don't understand is just confusion in a nicer font.</a:t>
            </a:r>
            <a:endParaRPr lang="en-US" sz="1700" dirty="0"/>
          </a:p>
        </p:txBody>
      </p:sp>
      <p:sp>
        <p:nvSpPr>
          <p:cNvPr id="5" name="Shape 3"/>
          <p:cNvSpPr/>
          <p:nvPr/>
        </p:nvSpPr>
        <p:spPr>
          <a:xfrm>
            <a:off x="502920" y="3474720"/>
            <a:ext cx="8138160" cy="731520"/>
          </a:xfrm>
          <a:prstGeom prst="roundRect">
            <a:avLst>
              <a:gd name="adj" fmla="val 10000"/>
            </a:avLst>
          </a:prstGeom>
          <a:solidFill>
            <a:srgbClr val="FAECE7"/>
          </a:solidFill>
          <a:ln w="19050">
            <a:solidFill>
              <a:srgbClr val="D85A30"/>
            </a:solidFill>
            <a:prstDash val="solid"/>
          </a:ln>
        </p:spPr>
      </p:sp>
      <p:sp>
        <p:nvSpPr>
          <p:cNvPr id="6" name="Text 4"/>
          <p:cNvSpPr/>
          <p:nvPr/>
        </p:nvSpPr>
        <p:spPr>
          <a:xfrm>
            <a:off x="731520" y="3474720"/>
            <a:ext cx="7680960" cy="731520"/>
          </a:xfrm>
          <a:prstGeom prst="rect">
            <a:avLst/>
          </a:prstGeom>
          <a:noFill/>
          <a:ln/>
        </p:spPr>
        <p:txBody>
          <a:bodyPr wrap="square" rtlCol="0" anchor="ctr">
            <a:normAutofit/>
          </a:bodyPr>
          <a:lstStyle/>
          <a:p>
            <a:pPr algn="ctr" indent="0" marL="0">
              <a:buNone/>
            </a:pPr>
            <a:r>
              <a:rPr lang="en-US" sz="1800" b="1" dirty="0">
                <a:solidFill>
                  <a:srgbClr val="993C1D"/>
                </a:solidFill>
                <a:latin typeface="Cambria" pitchFamily="34" charset="0"/>
                <a:ea typeface="Cambria" pitchFamily="34" charset="-122"/>
                <a:cs typeface="Cambria" pitchFamily="34" charset="-120"/>
              </a:rPr>
              <a:t>If they can't tell what you do in five seconds, the copy is too clever.</a:t>
            </a:r>
            <a:endParaRPr lang="en-US"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914400"/>
            <a:ext cx="813816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THE LESSON THAT SAVES BUSINESSES</a:t>
            </a:r>
            <a:endParaRPr lang="en-US" sz="1100" dirty="0"/>
          </a:p>
        </p:txBody>
      </p:sp>
      <p:sp>
        <p:nvSpPr>
          <p:cNvPr id="3" name="Text 1"/>
          <p:cNvSpPr/>
          <p:nvPr/>
        </p:nvSpPr>
        <p:spPr>
          <a:xfrm>
            <a:off x="502920" y="1325880"/>
            <a:ext cx="8138160" cy="2011680"/>
          </a:xfrm>
          <a:prstGeom prst="rect">
            <a:avLst/>
          </a:prstGeom>
          <a:noFill/>
          <a:ln/>
        </p:spPr>
        <p:txBody>
          <a:bodyPr wrap="square" rtlCol="0" anchor="t">
            <a:normAutofit/>
          </a:bodyPr>
          <a:lstStyle/>
          <a:p>
            <a:pPr indent="0" marL="0">
              <a:lnSpc>
                <a:spcPct val="108000"/>
              </a:lnSpc>
              <a:buNone/>
            </a:pPr>
            <a:r>
              <a:rPr lang="en-US" sz="3000" b="1" dirty="0">
                <a:solidFill>
                  <a:srgbClr val="FFFFFF"/>
                </a:solidFill>
                <a:latin typeface="Cambria" pitchFamily="34" charset="0"/>
                <a:ea typeface="Cambria" pitchFamily="34" charset="-122"/>
                <a:cs typeface="Cambria" pitchFamily="34" charset="-120"/>
              </a:rPr>
              <a:t>Own your domain.
</a:t>
            </a:r>
            <a:endParaRPr lang="en-US" sz="3000" dirty="0"/>
          </a:p>
          <a:p>
            <a:pPr indent="0" marL="0">
              <a:lnSpc>
                <a:spcPct val="108000"/>
              </a:lnSpc>
              <a:buNone/>
            </a:pPr>
            <a:r>
              <a:rPr lang="en-US" sz="3000" b="1" dirty="0">
                <a:solidFill>
                  <a:srgbClr val="9FE1CB"/>
                </a:solidFill>
                <a:latin typeface="Cambria" pitchFamily="34" charset="0"/>
                <a:ea typeface="Cambria" pitchFamily="34" charset="-122"/>
                <a:cs typeface="Cambria" pitchFamily="34" charset="-120"/>
              </a:rPr>
              <a:t>Separate from your website.</a:t>
            </a:r>
            <a:endParaRPr lang="en-US" sz="3000" dirty="0"/>
          </a:p>
        </p:txBody>
      </p:sp>
      <p:sp>
        <p:nvSpPr>
          <p:cNvPr id="4" name="Text 2"/>
          <p:cNvSpPr/>
          <p:nvPr/>
        </p:nvSpPr>
        <p:spPr>
          <a:xfrm>
            <a:off x="502920" y="3337560"/>
            <a:ext cx="8138160" cy="777240"/>
          </a:xfrm>
          <a:prstGeom prst="rect">
            <a:avLst/>
          </a:prstGeom>
          <a:noFill/>
          <a:ln/>
        </p:spPr>
        <p:txBody>
          <a:bodyPr wrap="square" rtlCol="0" anchor="ctr">
            <a:normAutofit/>
          </a:bodyPr>
          <a:lstStyle/>
          <a:p>
            <a:pPr indent="0" marL="0">
              <a:buNone/>
            </a:pPr>
            <a:r>
              <a:rPr lang="en-US" sz="1800" i="1" dirty="0">
                <a:solidFill>
                  <a:srgbClr val="9FE1CB"/>
                </a:solidFill>
                <a:latin typeface="Cambria" pitchFamily="34" charset="0"/>
                <a:ea typeface="Cambria" pitchFamily="34" charset="-122"/>
                <a:cs typeface="Cambria" pitchFamily="34" charset="-120"/>
              </a:rPr>
              <a:t>Your domain is your address. Keep it in your own account, in your name, no matter who builds the building. The address is yours. The building is rented.</a:t>
            </a:r>
            <a:endParaRPr lang="en-US" sz="1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DONE-FOR-YOU IS FINE. LOCKED-OUT IS NOT.</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Keep </a:t>
            </a:r>
            <a:pPr indent="0" marL="0">
              <a:buNone/>
            </a:pPr>
            <a:r>
              <a:rPr lang="en-US" sz="3000" b="1" dirty="0">
                <a:solidFill>
                  <a:srgbClr val="1D9E75"/>
                </a:solidFill>
                <a:latin typeface="Cambria" pitchFamily="34" charset="0"/>
                <a:ea typeface="Cambria" pitchFamily="34" charset="-122"/>
                <a:cs typeface="Cambria" pitchFamily="34" charset="-120"/>
              </a:rPr>
              <a:t>the keys.</a:t>
            </a:r>
            <a:endParaRPr lang="en-US" sz="3000" dirty="0"/>
          </a:p>
        </p:txBody>
      </p:sp>
      <p:sp>
        <p:nvSpPr>
          <p:cNvPr id="4" name="Text 2"/>
          <p:cNvSpPr/>
          <p:nvPr/>
        </p:nvSpPr>
        <p:spPr>
          <a:xfrm>
            <a:off x="502920" y="1691640"/>
            <a:ext cx="8138160" cy="822960"/>
          </a:xfrm>
          <a:prstGeom prst="rect">
            <a:avLst/>
          </a:prstGeom>
          <a:noFill/>
          <a:ln/>
        </p:spPr>
        <p:txBody>
          <a:bodyPr wrap="square" rtlCol="0" anchor="ctr">
            <a:normAutofit/>
          </a:bodyPr>
          <a:lstStyle/>
          <a:p>
            <a:pPr algn="l" indent="0" marL="0">
              <a:lnSpc>
                <a:spcPct val="110000"/>
              </a:lnSpc>
              <a:buNone/>
            </a:pPr>
            <a:r>
              <a:rPr lang="en-US" sz="1700" dirty="0">
                <a:solidFill>
                  <a:srgbClr val="3F4B59"/>
                </a:solidFill>
                <a:latin typeface="Calibri" pitchFamily="34" charset="0"/>
                <a:ea typeface="Calibri" pitchFamily="34" charset="-122"/>
                <a:cs typeface="Calibri" pitchFamily="34" charset="-120"/>
              </a:rPr>
              <a:t>Update your own pictures. Write your own blog. Add a page. Change a word without a bill. No long-term contract. And the big one: you can export all your files and information and move to another platform without going dark.</a:t>
            </a:r>
            <a:endParaRPr lang="en-US" sz="1700" dirty="0"/>
          </a:p>
        </p:txBody>
      </p:sp>
      <p:sp>
        <p:nvSpPr>
          <p:cNvPr id="5" name="Shape 3"/>
          <p:cNvSpPr/>
          <p:nvPr/>
        </p:nvSpPr>
        <p:spPr>
          <a:xfrm>
            <a:off x="502920" y="3383280"/>
            <a:ext cx="8138160" cy="777240"/>
          </a:xfrm>
          <a:prstGeom prst="roundRect">
            <a:avLst>
              <a:gd name="adj" fmla="val 9412"/>
            </a:avLst>
          </a:prstGeom>
          <a:solidFill>
            <a:srgbClr val="0F6E56"/>
          </a:solidFill>
          <a:ln/>
        </p:spPr>
      </p:sp>
      <p:sp>
        <p:nvSpPr>
          <p:cNvPr id="6" name="Text 4"/>
          <p:cNvSpPr/>
          <p:nvPr/>
        </p:nvSpPr>
        <p:spPr>
          <a:xfrm>
            <a:off x="731520" y="3383280"/>
            <a:ext cx="7680960" cy="777240"/>
          </a:xfrm>
          <a:prstGeom prst="rect">
            <a:avLst/>
          </a:prstGeom>
          <a:noFill/>
          <a:ln/>
        </p:spPr>
        <p:txBody>
          <a:bodyPr wrap="square" rtlCol="0" anchor="ctr">
            <a:normAutofit/>
          </a:bodyPr>
          <a:lstStyle/>
          <a:p>
            <a:pPr algn="ctr" indent="0" marL="0">
              <a:buNone/>
            </a:pPr>
            <a:r>
              <a:rPr lang="en-US" sz="1800" b="1" dirty="0">
                <a:solidFill>
                  <a:srgbClr val="FFFFFF"/>
                </a:solidFill>
                <a:latin typeface="Cambria" pitchFamily="34" charset="0"/>
                <a:ea typeface="Cambria" pitchFamily="34" charset="-122"/>
                <a:cs typeface="Cambria" pitchFamily="34" charset="-120"/>
              </a:rPr>
              <a:t>Hiring it out is smart CEO leverage. Getting locked out of your own business is not.</a:t>
            </a:r>
            <a:endParaRPr lang="en-US" sz="1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914400"/>
            <a:ext cx="813816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A REAL ONE, AND IT'S WHY WE STRESS THIS</a:t>
            </a:r>
            <a:endParaRPr lang="en-US" sz="1100" dirty="0"/>
          </a:p>
        </p:txBody>
      </p:sp>
      <p:sp>
        <p:nvSpPr>
          <p:cNvPr id="3" name="Text 1"/>
          <p:cNvSpPr/>
          <p:nvPr/>
        </p:nvSpPr>
        <p:spPr>
          <a:xfrm>
            <a:off x="502920" y="1325880"/>
            <a:ext cx="8138160" cy="2011680"/>
          </a:xfrm>
          <a:prstGeom prst="rect">
            <a:avLst/>
          </a:prstGeom>
          <a:noFill/>
          <a:ln/>
        </p:spPr>
        <p:txBody>
          <a:bodyPr wrap="square" rtlCol="0" anchor="t">
            <a:normAutofit/>
          </a:bodyPr>
          <a:lstStyle/>
          <a:p>
            <a:pPr indent="0" marL="0">
              <a:lnSpc>
                <a:spcPct val="108000"/>
              </a:lnSpc>
              <a:buNone/>
            </a:pPr>
            <a:r>
              <a:rPr lang="en-US" sz="2800" b="1" dirty="0">
                <a:solidFill>
                  <a:srgbClr val="FFFFFF"/>
                </a:solidFill>
                <a:latin typeface="Cambria" pitchFamily="34" charset="0"/>
                <a:ea typeface="Cambria" pitchFamily="34" charset="-122"/>
                <a:cs typeface="Cambria" pitchFamily="34" charset="-120"/>
              </a:rPr>
              <a:t>One missed payment.
</a:t>
            </a:r>
            <a:endParaRPr lang="en-US" sz="2800" dirty="0"/>
          </a:p>
          <a:p>
            <a:pPr indent="0" marL="0">
              <a:lnSpc>
                <a:spcPct val="108000"/>
              </a:lnSpc>
              <a:buNone/>
            </a:pPr>
            <a:r>
              <a:rPr lang="en-US" sz="2800" b="1" dirty="0">
                <a:solidFill>
                  <a:srgbClr val="9FE1CB"/>
                </a:solidFill>
                <a:latin typeface="Cambria" pitchFamily="34" charset="0"/>
                <a:ea typeface="Cambria" pitchFamily="34" charset="-122"/>
                <a:cs typeface="Cambria" pitchFamily="34" charset="-120"/>
              </a:rPr>
              <a:t>The whole business went dark.</a:t>
            </a:r>
            <a:endParaRPr lang="en-US" sz="2800" dirty="0"/>
          </a:p>
        </p:txBody>
      </p:sp>
      <p:sp>
        <p:nvSpPr>
          <p:cNvPr id="4" name="Text 2"/>
          <p:cNvSpPr/>
          <p:nvPr/>
        </p:nvSpPr>
        <p:spPr>
          <a:xfrm>
            <a:off x="502920" y="3337560"/>
            <a:ext cx="8138160" cy="777240"/>
          </a:xfrm>
          <a:prstGeom prst="rect">
            <a:avLst/>
          </a:prstGeom>
          <a:noFill/>
          <a:ln/>
        </p:spPr>
        <p:txBody>
          <a:bodyPr wrap="square" rtlCol="0" anchor="ctr">
            <a:normAutofit/>
          </a:bodyPr>
          <a:lstStyle/>
          <a:p>
            <a:pPr indent="0" marL="0">
              <a:buNone/>
            </a:pPr>
            <a:r>
              <a:rPr lang="en-US" sz="1800" i="1" dirty="0">
                <a:solidFill>
                  <a:srgbClr val="9FE1CB"/>
                </a:solidFill>
                <a:latin typeface="Cambria" pitchFamily="34" charset="0"/>
                <a:ea typeface="Cambria" pitchFamily="34" charset="-122"/>
                <a:cs typeface="Cambria" pitchFamily="34" charset="-120"/>
              </a:rPr>
              <a:t>An advisor paid a service to design their site on a locked-in platform. They missed a single payment, and their entire business was shut down online. They didn't own the keys.</a:t>
            </a:r>
            <a:endParaRPr lang="en-US" sz="18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15</Slides>
  <Notes>15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2.3 — Your Website</dc:title>
  <dc:subject>PptxGenJS Presentation</dc:subject>
  <dc:creator>Marketing Journeys</dc:creator>
  <cp:lastModifiedBy>Marketing Journeys</cp:lastModifiedBy>
  <cp:revision>1</cp:revision>
  <dcterms:created xsi:type="dcterms:W3CDTF">2026-06-13T13:44:44Z</dcterms:created>
  <dcterms:modified xsi:type="dcterms:W3CDTF">2026-06-13T13:44:44Z</dcterms:modified>
</cp:coreProperties>
</file>