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BUILD</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2.1</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600" b="1" dirty="0">
                <a:solidFill>
                  <a:srgbClr val="FFFFFF"/>
                </a:solidFill>
                <a:latin typeface="Cambria" pitchFamily="34" charset="0"/>
                <a:ea typeface="Cambria" pitchFamily="34" charset="-122"/>
                <a:cs typeface="Cambria" pitchFamily="34" charset="-120"/>
              </a:rPr>
              <a:t>Package Your </a:t>
            </a:r>
            <a:pPr indent="0" marL="0">
              <a:buNone/>
            </a:pPr>
            <a:r>
              <a:rPr lang="en-US" sz="4600" b="1" dirty="0">
                <a:solidFill>
                  <a:srgbClr val="9FE1CB"/>
                </a:solidFill>
                <a:latin typeface="Cambria" pitchFamily="34" charset="0"/>
                <a:ea typeface="Cambria" pitchFamily="34" charset="-122"/>
                <a:cs typeface="Cambria" pitchFamily="34" charset="-120"/>
              </a:rPr>
              <a:t>Offer</a:t>
            </a:r>
            <a:endParaRPr lang="en-US" sz="4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I book anything for anyone. So why am I forgettable?</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WHEREVER YOU ARE, CLIMB ONE RUNG</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Level up your process.</a:t>
            </a:r>
            <a:endParaRPr lang="en-US" sz="2400" dirty="0"/>
          </a:p>
        </p:txBody>
      </p:sp>
      <p:pic>
        <p:nvPicPr>
          <p:cNvPr id="4" name="Image 0" descr="/Users/robertearl/Documents/Marketing Journeys/production/assets/mj-2.1-ladder.png">    </p:cNvPr>
          <p:cNvPicPr>
            <a:picLocks noChangeAspect="1"/>
          </p:cNvPicPr>
          <p:nvPr/>
        </p:nvPicPr>
        <p:blipFill>
          <a:blip r:embed="rId1"/>
          <a:stretch>
            <a:fillRect/>
          </a:stretch>
        </p:blipFill>
        <p:spPr>
          <a:xfrm>
            <a:off x="731520" y="1234440"/>
            <a:ext cx="7680960" cy="420624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GIVE THEM NAMES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Name the offer. </a:t>
            </a:r>
            <a:pPr indent="0" marL="0">
              <a:buNone/>
            </a:pPr>
            <a:r>
              <a:rPr lang="en-US" sz="3000" b="1" dirty="0">
                <a:solidFill>
                  <a:srgbClr val="1D9E75"/>
                </a:solidFill>
                <a:latin typeface="Cambria" pitchFamily="34" charset="0"/>
                <a:ea typeface="Cambria" pitchFamily="34" charset="-122"/>
                <a:cs typeface="Cambria" pitchFamily="34" charset="-120"/>
              </a:rPr>
              <a:t>Name the method.</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"Four Nights on the Amalfi Coast." "The First-Timer's Indy 500." And your process: "The [Your Name] Way." Named things get remembered, referred, and booked.</a:t>
            </a:r>
            <a:endParaRPr lang="en-US" sz="1800" dirty="0"/>
          </a:p>
        </p:txBody>
      </p:sp>
      <p:sp>
        <p:nvSpPr>
          <p:cNvPr id="5" name="Shape 3"/>
          <p:cNvSpPr/>
          <p:nvPr/>
        </p:nvSpPr>
        <p:spPr>
          <a:xfrm>
            <a:off x="502920" y="3383280"/>
            <a:ext cx="8138160" cy="777240"/>
          </a:xfrm>
          <a:prstGeom prst="roundRect">
            <a:avLst>
              <a:gd name="adj" fmla="val 9412"/>
            </a:avLst>
          </a:prstGeom>
          <a:solidFill>
            <a:srgbClr val="FAECE7"/>
          </a:solidFill>
          <a:ln w="19050">
            <a:solidFill>
              <a:srgbClr val="D85A30"/>
            </a:solidFill>
            <a:prstDash val="solid"/>
          </a:ln>
        </p:spPr>
      </p:sp>
      <p:sp>
        <p:nvSpPr>
          <p:cNvPr id="6" name="Text 4"/>
          <p:cNvSpPr/>
          <p:nvPr/>
        </p:nvSpPr>
        <p:spPr>
          <a:xfrm>
            <a:off x="731520" y="3383280"/>
            <a:ext cx="7680960" cy="777240"/>
          </a:xfrm>
          <a:prstGeom prst="rect">
            <a:avLst/>
          </a:prstGeom>
          <a:noFill/>
          <a:ln/>
        </p:spPr>
        <p:txBody>
          <a:bodyPr wrap="square" rtlCol="0" anchor="ctr">
            <a:normAutofit/>
          </a:bodyPr>
          <a:lstStyle/>
          <a:p>
            <a:pPr algn="ctr" indent="0" marL="0">
              <a:buNone/>
            </a:pPr>
            <a:r>
              <a:rPr lang="en-US" sz="1800" b="1" dirty="0">
                <a:solidFill>
                  <a:srgbClr val="993C1D"/>
                </a:solidFill>
                <a:latin typeface="Cambria" pitchFamily="34" charset="0"/>
                <a:ea typeface="Cambria" pitchFamily="34" charset="-122"/>
                <a:cs typeface="Cambria" pitchFamily="34" charset="-120"/>
              </a:rPr>
              <a:t>If it doesn't have a name, it isn't a package. It's a maybe.</a:t>
            </a: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Build </a:t>
            </a:r>
            <a:pPr indent="0" marL="0">
              <a:buNone/>
            </a:pPr>
            <a:r>
              <a:rPr lang="en-US" sz="3000" b="1" dirty="0">
                <a:solidFill>
                  <a:srgbClr val="1D9E75"/>
                </a:solidFill>
                <a:latin typeface="Cambria" pitchFamily="34" charset="0"/>
                <a:ea typeface="Cambria" pitchFamily="34" charset="-122"/>
                <a:cs typeface="Cambria" pitchFamily="34" charset="-120"/>
              </a:rPr>
              <a:t>your offer.</a:t>
            </a:r>
            <a:endParaRPr lang="en-US" sz="3000" dirty="0"/>
          </a:p>
        </p:txBody>
      </p:sp>
      <p:sp>
        <p:nvSpPr>
          <p:cNvPr id="4" name="Shape 2"/>
          <p:cNvSpPr/>
          <p:nvPr/>
        </p:nvSpPr>
        <p:spPr>
          <a:xfrm>
            <a:off x="502920" y="1737360"/>
            <a:ext cx="502920" cy="502920"/>
          </a:xfrm>
          <a:prstGeom prst="ellipse">
            <a:avLst/>
          </a:prstGeom>
          <a:solidFill>
            <a:srgbClr val="D85A30"/>
          </a:solidFill>
          <a:ln/>
        </p:spPr>
      </p:sp>
      <p:sp>
        <p:nvSpPr>
          <p:cNvPr id="5" name="Text 3"/>
          <p:cNvSpPr/>
          <p:nvPr/>
        </p:nvSpPr>
        <p:spPr>
          <a:xfrm>
            <a:off x="502920" y="173736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69164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three days</a:t>
            </a:r>
            <a:endParaRPr lang="en-US" sz="1600" dirty="0"/>
          </a:p>
        </p:txBody>
      </p:sp>
      <p:sp>
        <p:nvSpPr>
          <p:cNvPr id="7" name="Text 5"/>
          <p:cNvSpPr/>
          <p:nvPr/>
        </p:nvSpPr>
        <p:spPr>
          <a:xfrm>
            <a:off x="4114800" y="169164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Package one trip you love to the coffee-on-day-three level. (The Signature Trip Builder.)</a:t>
            </a:r>
            <a:endParaRPr lang="en-US" sz="1250" dirty="0"/>
          </a:p>
        </p:txBody>
      </p:sp>
      <p:sp>
        <p:nvSpPr>
          <p:cNvPr id="8" name="Shape 6"/>
          <p:cNvSpPr/>
          <p:nvPr/>
        </p:nvSpPr>
        <p:spPr>
          <a:xfrm>
            <a:off x="502920" y="2651760"/>
            <a:ext cx="502920" cy="502920"/>
          </a:xfrm>
          <a:prstGeom prst="ellipse">
            <a:avLst/>
          </a:prstGeom>
          <a:solidFill>
            <a:srgbClr val="D85A30"/>
          </a:solidFill>
          <a:ln/>
        </p:spPr>
      </p:sp>
      <p:sp>
        <p:nvSpPr>
          <p:cNvPr id="9" name="Text 7"/>
          <p:cNvSpPr/>
          <p:nvPr/>
        </p:nvSpPr>
        <p:spPr>
          <a:xfrm>
            <a:off x="502920" y="265176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0604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process</a:t>
            </a:r>
            <a:endParaRPr lang="en-US" sz="1600" dirty="0"/>
          </a:p>
        </p:txBody>
      </p:sp>
      <p:sp>
        <p:nvSpPr>
          <p:cNvPr id="11" name="Text 9"/>
          <p:cNvSpPr/>
          <p:nvPr/>
        </p:nvSpPr>
        <p:spPr>
          <a:xfrm>
            <a:off x="4114800" y="260604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Map the steps you run every time, and name it.</a:t>
            </a:r>
            <a:endParaRPr lang="en-US" sz="1250" dirty="0"/>
          </a:p>
        </p:txBody>
      </p:sp>
      <p:sp>
        <p:nvSpPr>
          <p:cNvPr id="12" name="Shape 10"/>
          <p:cNvSpPr/>
          <p:nvPr/>
        </p:nvSpPr>
        <p:spPr>
          <a:xfrm>
            <a:off x="502920" y="3566160"/>
            <a:ext cx="502920" cy="502920"/>
          </a:xfrm>
          <a:prstGeom prst="ellipse">
            <a:avLst/>
          </a:prstGeom>
          <a:solidFill>
            <a:srgbClr val="D85A30"/>
          </a:solidFill>
          <a:ln/>
        </p:spPr>
      </p:sp>
      <p:sp>
        <p:nvSpPr>
          <p:cNvPr id="13" name="Text 11"/>
          <p:cNvSpPr/>
          <p:nvPr/>
        </p:nvSpPr>
        <p:spPr>
          <a:xfrm>
            <a:off x="502920" y="356616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52044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rung</a:t>
            </a:r>
            <a:endParaRPr lang="en-US" sz="1600" dirty="0"/>
          </a:p>
        </p:txBody>
      </p:sp>
      <p:sp>
        <p:nvSpPr>
          <p:cNvPr id="15" name="Text 13"/>
          <p:cNvSpPr/>
          <p:nvPr/>
        </p:nvSpPr>
        <p:spPr>
          <a:xfrm>
            <a:off x="4114800" y="352044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Find where you are on the ladder, and take the next step up.</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More than a writer. </a:t>
            </a:r>
            <a:pPr indent="0" marL="0">
              <a:buNone/>
            </a:pPr>
            <a:r>
              <a:rPr lang="en-US" sz="2500" b="1" dirty="0">
                <a:solidFill>
                  <a:srgbClr val="1D9E75"/>
                </a:solidFill>
                <a:latin typeface="Cambria" pitchFamily="34" charset="0"/>
                <a:ea typeface="Cambria" pitchFamily="34" charset="-122"/>
                <a:cs typeface="Cambria" pitchFamily="34" charset="-120"/>
              </a:rPr>
              <a:t>A packaging partner.</a:t>
            </a:r>
            <a:endParaRPr lang="en-US" sz="2500" dirty="0"/>
          </a:p>
        </p:txBody>
      </p:sp>
      <p:sp>
        <p:nvSpPr>
          <p:cNvPr id="4" name="Shape 2"/>
          <p:cNvSpPr/>
          <p:nvPr/>
        </p:nvSpPr>
        <p:spPr>
          <a:xfrm>
            <a:off x="502920" y="1783080"/>
            <a:ext cx="2578608" cy="1783080"/>
          </a:xfrm>
          <a:prstGeom prst="roundRect">
            <a:avLst>
              <a:gd name="adj" fmla="val 5128"/>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DECONSTRUCT</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To the coffee on day 3</a:t>
            </a:r>
            <a:endParaRPr lang="en-US" sz="1500" dirty="0"/>
          </a:p>
        </p:txBody>
      </p:sp>
      <p:sp>
        <p:nvSpPr>
          <p:cNvPr id="7" name="Text 5"/>
          <p:cNvSpPr/>
          <p:nvPr/>
        </p:nvSpPr>
        <p:spPr>
          <a:xfrm>
            <a:off x="685800" y="2862072"/>
            <a:ext cx="2240280" cy="5943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interviews you and pulls a whole trip out of your head into a package.</a:t>
            </a:r>
            <a:endParaRPr lang="en-US" sz="1150" dirty="0"/>
          </a:p>
        </p:txBody>
      </p:sp>
      <p:sp>
        <p:nvSpPr>
          <p:cNvPr id="8" name="Shape 6"/>
          <p:cNvSpPr/>
          <p:nvPr/>
        </p:nvSpPr>
        <p:spPr>
          <a:xfrm>
            <a:off x="3264408" y="1783080"/>
            <a:ext cx="2578608" cy="1783080"/>
          </a:xfrm>
          <a:prstGeom prst="roundRect">
            <a:avLst>
              <a:gd name="adj" fmla="val 5128"/>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PRESSURE-TEST</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Find the gaps</a:t>
            </a:r>
            <a:endParaRPr lang="en-US" sz="1500" dirty="0"/>
          </a:p>
        </p:txBody>
      </p:sp>
      <p:sp>
        <p:nvSpPr>
          <p:cNvPr id="11" name="Text 9"/>
          <p:cNvSpPr/>
          <p:nvPr/>
        </p:nvSpPr>
        <p:spPr>
          <a:xfrm>
            <a:off x="3447288" y="2862072"/>
            <a:ext cx="2240280" cy="5943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role-plays your client and pokes holes before a real one does.</a:t>
            </a:r>
            <a:endParaRPr lang="en-US" sz="1150" dirty="0"/>
          </a:p>
        </p:txBody>
      </p:sp>
      <p:sp>
        <p:nvSpPr>
          <p:cNvPr id="12" name="Shape 10"/>
          <p:cNvSpPr/>
          <p:nvPr/>
        </p:nvSpPr>
        <p:spPr>
          <a:xfrm>
            <a:off x="6025896" y="1783080"/>
            <a:ext cx="2578608" cy="1783080"/>
          </a:xfrm>
          <a:prstGeom prst="roundRect">
            <a:avLst>
              <a:gd name="adj" fmla="val 5128"/>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MAP</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Name your process</a:t>
            </a:r>
            <a:endParaRPr lang="en-US" sz="1500" dirty="0"/>
          </a:p>
        </p:txBody>
      </p:sp>
      <p:sp>
        <p:nvSpPr>
          <p:cNvPr id="15" name="Text 13"/>
          <p:cNvSpPr/>
          <p:nvPr/>
        </p:nvSpPr>
        <p:spPr>
          <a:xfrm>
            <a:off x="6208776" y="2862072"/>
            <a:ext cx="2240280" cy="5943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Dump your steps, it returns a named, repeatable checklist.</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A named offer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is a findable offer.</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draft both packages today. Turning a draft into a polished, sellable offer and a process that runs without you is the work. That's what we do together, with the templates.</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2.2  Your Brand: now make it look the part.</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first brick in the community.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REMEMBER THE TWO BUSINESSES?</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000" b="1" dirty="0">
                <a:solidFill>
                  <a:srgbClr val="FFFFFF"/>
                </a:solidFill>
                <a:latin typeface="Cambria" pitchFamily="34" charset="0"/>
                <a:ea typeface="Cambria" pitchFamily="34" charset="-122"/>
                <a:cs typeface="Cambria" pitchFamily="34" charset="-120"/>
              </a:rPr>
              <a:t>What you sell. How you serve.
</a:t>
            </a:r>
            <a:endParaRPr lang="en-US" sz="3000" dirty="0"/>
          </a:p>
          <a:p>
            <a:pPr indent="0" marL="0">
              <a:lnSpc>
                <a:spcPct val="108000"/>
              </a:lnSpc>
              <a:buNone/>
            </a:pPr>
            <a:r>
              <a:rPr lang="en-US" sz="3000" b="1" dirty="0">
                <a:solidFill>
                  <a:srgbClr val="9FE1CB"/>
                </a:solidFill>
                <a:latin typeface="Cambria" pitchFamily="34" charset="0"/>
                <a:ea typeface="Cambria" pitchFamily="34" charset="-122"/>
                <a:cs typeface="Cambria" pitchFamily="34" charset="-120"/>
              </a:rPr>
              <a:t>Both businesses, running at once.</a:t>
            </a:r>
            <a:endParaRPr lang="en-US" sz="30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Package both, and your whole machine is finally on one page. Your first strike at the Secret Agent headwind: the forgettable order-taker becomes findable.</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TWO PACKAGES · MOST ADVISORS BUILD NEITHER</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What you sell, </a:t>
            </a:r>
            <a:pPr indent="0" marL="0">
              <a:buNone/>
            </a:pPr>
            <a:r>
              <a:rPr lang="en-US" sz="3000" b="1" dirty="0">
                <a:solidFill>
                  <a:srgbClr val="1D9E75"/>
                </a:solidFill>
                <a:latin typeface="Cambria" pitchFamily="34" charset="0"/>
                <a:ea typeface="Cambria" pitchFamily="34" charset="-122"/>
                <a:cs typeface="Cambria" pitchFamily="34" charset="-120"/>
              </a:rPr>
              <a:t>and how you serve.</a:t>
            </a:r>
            <a:endParaRPr lang="en-US" sz="3000" dirty="0"/>
          </a:p>
        </p:txBody>
      </p:sp>
      <p:sp>
        <p:nvSpPr>
          <p:cNvPr id="4" name="Shape 2"/>
          <p:cNvSpPr/>
          <p:nvPr/>
        </p:nvSpPr>
        <p:spPr>
          <a:xfrm>
            <a:off x="502920" y="1828800"/>
            <a:ext cx="3931920" cy="2011680"/>
          </a:xfrm>
          <a:prstGeom prst="roundRect">
            <a:avLst>
              <a:gd name="adj" fmla="val 4545"/>
            </a:avLst>
          </a:prstGeom>
          <a:solidFill>
            <a:srgbClr val="E1F5EE"/>
          </a:solidFill>
          <a:ln w="19050">
            <a:solidFill>
              <a:srgbClr val="5DCAA5"/>
            </a:solidFill>
            <a:prstDash val="solid"/>
          </a:ln>
        </p:spPr>
      </p:sp>
      <p:sp>
        <p:nvSpPr>
          <p:cNvPr id="5" name="Text 3"/>
          <p:cNvSpPr/>
          <p:nvPr/>
        </p:nvSpPr>
        <p:spPr>
          <a:xfrm>
            <a:off x="758952" y="199339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What you sell</a:t>
            </a:r>
            <a:endParaRPr lang="en-US" sz="1600" dirty="0"/>
          </a:p>
        </p:txBody>
      </p:sp>
      <p:sp>
        <p:nvSpPr>
          <p:cNvPr id="6" name="Text 4"/>
          <p:cNvSpPr/>
          <p:nvPr/>
        </p:nvSpPr>
        <p:spPr>
          <a:xfrm>
            <a:off x="758952" y="2487168"/>
            <a:ext cx="3474720" cy="118872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Your signature trip. The magnet that fills the chair. Business #2.</a:t>
            </a:r>
            <a:endParaRPr lang="en-US" sz="1350" dirty="0"/>
          </a:p>
        </p:txBody>
      </p:sp>
      <p:sp>
        <p:nvSpPr>
          <p:cNvPr id="7" name="Shape 5"/>
          <p:cNvSpPr/>
          <p:nvPr/>
        </p:nvSpPr>
        <p:spPr>
          <a:xfrm>
            <a:off x="4709160" y="1828800"/>
            <a:ext cx="3931920" cy="2011680"/>
          </a:xfrm>
          <a:prstGeom prst="roundRect">
            <a:avLst>
              <a:gd name="adj" fmla="val 4545"/>
            </a:avLst>
          </a:prstGeom>
          <a:solidFill>
            <a:srgbClr val="FFFFFF"/>
          </a:solidFill>
          <a:ln w="19050">
            <a:solidFill>
              <a:srgbClr val="1C2733"/>
            </a:solidFill>
            <a:prstDash val="solid"/>
          </a:ln>
        </p:spPr>
      </p:sp>
      <p:sp>
        <p:nvSpPr>
          <p:cNvPr id="8" name="Text 6"/>
          <p:cNvSpPr/>
          <p:nvPr/>
        </p:nvSpPr>
        <p:spPr>
          <a:xfrm>
            <a:off x="4965192" y="199339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How you serve</a:t>
            </a:r>
            <a:endParaRPr lang="en-US" sz="1600" dirty="0"/>
          </a:p>
        </p:txBody>
      </p:sp>
      <p:sp>
        <p:nvSpPr>
          <p:cNvPr id="9" name="Text 7"/>
          <p:cNvSpPr/>
          <p:nvPr/>
        </p:nvSpPr>
        <p:spPr>
          <a:xfrm>
            <a:off x="4965192" y="2487168"/>
            <a:ext cx="3474720" cy="118872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Your every-time process. The craft, made repeatable. Business #1.</a:t>
            </a:r>
            <a:endParaRPr lang="en-US" sz="13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BACK WHEN PLANES HAD MAGAZINES</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2800" b="1" dirty="0">
                <a:solidFill>
                  <a:srgbClr val="FFFFFF"/>
                </a:solidFill>
                <a:latin typeface="Cambria" pitchFamily="34" charset="0"/>
                <a:ea typeface="Cambria" pitchFamily="34" charset="-122"/>
                <a:cs typeface="Cambria" pitchFamily="34" charset="-120"/>
              </a:rPr>
              <a:t>3 Days in Austin. 4 Nights in Paris.
</a:t>
            </a:r>
            <a:endParaRPr lang="en-US" sz="2800" dirty="0"/>
          </a:p>
          <a:p>
            <a:pPr indent="0" marL="0">
              <a:lnSpc>
                <a:spcPct val="108000"/>
              </a:lnSpc>
              <a:buNone/>
            </a:pPr>
            <a:r>
              <a:rPr lang="en-US" sz="2800" b="1" dirty="0">
                <a:solidFill>
                  <a:srgbClr val="9FE1CB"/>
                </a:solidFill>
                <a:latin typeface="Cambria" pitchFamily="34" charset="0"/>
                <a:ea typeface="Cambria" pitchFamily="34" charset="-122"/>
                <a:cs typeface="Cambria" pitchFamily="34" charset="-120"/>
              </a:rPr>
              <a:t>What's your three days?</a:t>
            </a:r>
            <a:endParaRPr lang="en-US" sz="28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Every one was a packaged, editorial, specific itinerary. That's the format.</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HOW PACKAGED IS PACKAGED?</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Down to the </a:t>
            </a:r>
            <a:pPr indent="0" marL="0">
              <a:buNone/>
            </a:pPr>
            <a:r>
              <a:rPr lang="en-US" sz="3000" b="1" dirty="0">
                <a:solidFill>
                  <a:srgbClr val="1D9E75"/>
                </a:solidFill>
                <a:latin typeface="Cambria" pitchFamily="34" charset="0"/>
                <a:ea typeface="Cambria" pitchFamily="34" charset="-122"/>
                <a:cs typeface="Cambria" pitchFamily="34" charset="-120"/>
              </a:rPr>
              <a:t>coffee on day three.</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900" dirty="0">
                <a:solidFill>
                  <a:srgbClr val="3F4B59"/>
                </a:solidFill>
                <a:latin typeface="Calibri" pitchFamily="34" charset="0"/>
                <a:ea typeface="Calibri" pitchFamily="34" charset="-122"/>
                <a:cs typeface="Calibri" pitchFamily="34" charset="-120"/>
              </a:rPr>
              <a:t>Could you describe your signature trip down to where they have coffee on the morning of day three, and the photo spot for day four?</a:t>
            </a:r>
            <a:endParaRPr lang="en-US" sz="1900" dirty="0"/>
          </a:p>
        </p:txBody>
      </p:sp>
      <p:sp>
        <p:nvSpPr>
          <p:cNvPr id="5" name="Shape 3"/>
          <p:cNvSpPr/>
          <p:nvPr/>
        </p:nvSpPr>
        <p:spPr>
          <a:xfrm>
            <a:off x="502920" y="3291840"/>
            <a:ext cx="8138160" cy="868680"/>
          </a:xfrm>
          <a:prstGeom prst="roundRect">
            <a:avLst>
              <a:gd name="adj" fmla="val 8421"/>
            </a:avLst>
          </a:prstGeom>
          <a:solidFill>
            <a:srgbClr val="FAECE7"/>
          </a:solidFill>
          <a:ln w="19050">
            <a:solidFill>
              <a:srgbClr val="D85A30"/>
            </a:solidFill>
            <a:prstDash val="solid"/>
          </a:ln>
        </p:spPr>
      </p:sp>
      <p:sp>
        <p:nvSpPr>
          <p:cNvPr id="6" name="Text 4"/>
          <p:cNvSpPr/>
          <p:nvPr/>
        </p:nvSpPr>
        <p:spPr>
          <a:xfrm>
            <a:off x="731520" y="3291840"/>
            <a:ext cx="7680960" cy="868680"/>
          </a:xfrm>
          <a:prstGeom prst="rect">
            <a:avLst/>
          </a:prstGeom>
          <a:noFill/>
          <a:ln/>
        </p:spPr>
        <p:txBody>
          <a:bodyPr wrap="square" rtlCol="0" anchor="ctr">
            <a:normAutofit/>
          </a:bodyPr>
          <a:lstStyle/>
          <a:p>
            <a:pPr algn="ctr" indent="0" marL="0">
              <a:buNone/>
            </a:pPr>
            <a:r>
              <a:rPr lang="en-US" sz="1800" b="1" dirty="0">
                <a:solidFill>
                  <a:srgbClr val="993C1D"/>
                </a:solidFill>
                <a:latin typeface="Cambria" pitchFamily="34" charset="0"/>
                <a:ea typeface="Cambria" pitchFamily="34" charset="-122"/>
                <a:cs typeface="Cambria" pitchFamily="34" charset="-120"/>
              </a:rPr>
              <a:t>Most advisors have never asked themselves that question. That question is the package.</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HERE'S MINE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Indy 500 </a:t>
            </a:r>
            <a:pPr indent="0" marL="0">
              <a:buNone/>
            </a:pPr>
            <a:r>
              <a:rPr lang="en-US" sz="3000" b="1" dirty="0">
                <a:solidFill>
                  <a:srgbClr val="1D9E75"/>
                </a:solidFill>
                <a:latin typeface="Cambria" pitchFamily="34" charset="0"/>
                <a:ea typeface="Cambria" pitchFamily="34" charset="-122"/>
                <a:cs typeface="Cambria" pitchFamily="34" charset="-120"/>
              </a:rPr>
              <a:t>is packaged.</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I know what day to arrive. Which tickets to buy. Where to park. Where to stay. Where to sit, and it's different every day. What to do before the race, and after.</a:t>
            </a:r>
            <a:endParaRPr lang="en-US" sz="1800" dirty="0"/>
          </a:p>
        </p:txBody>
      </p:sp>
      <p:sp>
        <p:nvSpPr>
          <p:cNvPr id="5" name="Shape 3"/>
          <p:cNvSpPr/>
          <p:nvPr/>
        </p:nvSpPr>
        <p:spPr>
          <a:xfrm>
            <a:off x="502920" y="3383280"/>
            <a:ext cx="8138160" cy="777240"/>
          </a:xfrm>
          <a:prstGeom prst="roundRect">
            <a:avLst>
              <a:gd name="adj" fmla="val 9412"/>
            </a:avLst>
          </a:prstGeom>
          <a:solidFill>
            <a:srgbClr val="0F6E56"/>
          </a:solidFill>
          <a:ln/>
        </p:spPr>
      </p:sp>
      <p:sp>
        <p:nvSpPr>
          <p:cNvPr id="6" name="Text 4"/>
          <p:cNvSpPr/>
          <p:nvPr/>
        </p:nvSpPr>
        <p:spPr>
          <a:xfrm>
            <a:off x="731520" y="3383280"/>
            <a:ext cx="7680960" cy="777240"/>
          </a:xfrm>
          <a:prstGeom prst="rect">
            <a:avLst/>
          </a:prstGeom>
          <a:noFill/>
          <a:ln/>
        </p:spPr>
        <p:txBody>
          <a:bodyPr wrap="square" rtlCol="0" anchor="ctr">
            <a:normAutofit/>
          </a:bodyPr>
          <a:lstStyle/>
          <a:p>
            <a:pPr algn="ctr" indent="0" marL="0">
              <a:buNone/>
            </a:pPr>
            <a:r>
              <a:rPr lang="en-US" sz="2000" b="1" dirty="0">
                <a:solidFill>
                  <a:srgbClr val="FFFFFF"/>
                </a:solidFill>
                <a:latin typeface="Cambria" pitchFamily="34" charset="0"/>
                <a:ea typeface="Cambria" pitchFamily="34" charset="-122"/>
                <a:cs typeface="Cambria" pitchFamily="34" charset="-120"/>
              </a:rPr>
              <a:t>That's a packaged trip. Not "I do Indy."</a:t>
            </a:r>
            <a:endParaRPr lang="en-US"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EASY ON-RAMP</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Start with a trip </a:t>
            </a:r>
            <a:pPr indent="0" marL="0">
              <a:buNone/>
            </a:pPr>
            <a:r>
              <a:rPr lang="en-US" sz="3000" b="1" dirty="0">
                <a:solidFill>
                  <a:srgbClr val="1D9E75"/>
                </a:solidFill>
                <a:latin typeface="Cambria" pitchFamily="34" charset="0"/>
                <a:ea typeface="Cambria" pitchFamily="34" charset="-122"/>
                <a:cs typeface="Cambria" pitchFamily="34" charset="-120"/>
              </a:rPr>
              <a:t>you already love.</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Your favorite trip. Your last FAM. The one you'd talk about for an hour. Give it a name, a story, a who-it's-for. You're not inventing, you're packaging what you already know cold.</a:t>
            </a:r>
            <a:endParaRPr lang="en-US" sz="1800" dirty="0"/>
          </a:p>
        </p:txBody>
      </p:sp>
      <p:sp>
        <p:nvSpPr>
          <p:cNvPr id="5" name="Shape 3"/>
          <p:cNvSpPr/>
          <p:nvPr/>
        </p:nvSpPr>
        <p:spPr>
          <a:xfrm>
            <a:off x="502920" y="3383280"/>
            <a:ext cx="8138160" cy="777240"/>
          </a:xfrm>
          <a:prstGeom prst="roundRect">
            <a:avLst>
              <a:gd name="adj" fmla="val 9412"/>
            </a:avLst>
          </a:prstGeom>
          <a:solidFill>
            <a:srgbClr val="0F6E56"/>
          </a:solidFill>
          <a:ln/>
        </p:spPr>
      </p:sp>
      <p:sp>
        <p:nvSpPr>
          <p:cNvPr id="6" name="Text 4"/>
          <p:cNvSpPr/>
          <p:nvPr/>
        </p:nvSpPr>
        <p:spPr>
          <a:xfrm>
            <a:off x="731520" y="3383280"/>
            <a:ext cx="7680960" cy="777240"/>
          </a:xfrm>
          <a:prstGeom prst="rect">
            <a:avLst/>
          </a:prstGeom>
          <a:noFill/>
          <a:ln/>
        </p:spPr>
        <p:txBody>
          <a:bodyPr wrap="square" rtlCol="0" anchor="ctr">
            <a:normAutofit/>
          </a:bodyPr>
          <a:lstStyle/>
          <a:p>
            <a:pPr algn="ctr" indent="0" marL="0">
              <a:buNone/>
            </a:pPr>
            <a:r>
              <a:rPr lang="en-US" sz="2000" b="1" dirty="0">
                <a:solidFill>
                  <a:srgbClr val="FFFFFF"/>
                </a:solidFill>
                <a:latin typeface="Cambria" pitchFamily="34" charset="0"/>
                <a:ea typeface="Cambria" pitchFamily="34" charset="-122"/>
                <a:cs typeface="Cambria" pitchFamily="34" charset="-120"/>
              </a:rPr>
              <a:t>A named offer is a findable offer.</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OTHER PACKAGE</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400" b="1" dirty="0">
                <a:solidFill>
                  <a:srgbClr val="FFFFFF"/>
                </a:solidFill>
                <a:latin typeface="Cambria" pitchFamily="34" charset="0"/>
                <a:ea typeface="Cambria" pitchFamily="34" charset="-122"/>
                <a:cs typeface="Cambria" pitchFamily="34" charset="-120"/>
              </a:rPr>
              <a:t>Now, how you serve.</a:t>
            </a:r>
            <a:endParaRPr lang="en-US" sz="34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They don't just buy the trip. They buy the experience of working with you. Package that too.</a:t>
            </a:r>
            <a:endParaRPr 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SIGNATURE PROCESS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same way, </a:t>
            </a:r>
            <a:pPr indent="0" marL="0">
              <a:buNone/>
            </a:pPr>
            <a:r>
              <a:rPr lang="en-US" sz="3000" b="1" dirty="0">
                <a:solidFill>
                  <a:srgbClr val="1D9E75"/>
                </a:solidFill>
                <a:latin typeface="Cambria" pitchFamily="34" charset="0"/>
                <a:ea typeface="Cambria" pitchFamily="34" charset="-122"/>
                <a:cs typeface="Cambria" pitchFamily="34" charset="-120"/>
              </a:rPr>
              <a:t>every time.</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Initial consultation. Online questionnaire. Planner sheet. The Zoom call. The 3-way call with the destination. The proposal.</a:t>
            </a:r>
            <a:endParaRPr lang="en-US" sz="1800" dirty="0"/>
          </a:p>
        </p:txBody>
      </p:sp>
      <p:sp>
        <p:nvSpPr>
          <p:cNvPr id="5" name="Shape 3"/>
          <p:cNvSpPr/>
          <p:nvPr/>
        </p:nvSpPr>
        <p:spPr>
          <a:xfrm>
            <a:off x="502920" y="3291840"/>
            <a:ext cx="8138160" cy="868680"/>
          </a:xfrm>
          <a:prstGeom prst="roundRect">
            <a:avLst>
              <a:gd name="adj" fmla="val 8421"/>
            </a:avLst>
          </a:prstGeom>
          <a:solidFill>
            <a:srgbClr val="0F6E56"/>
          </a:solidFill>
          <a:ln/>
        </p:spPr>
      </p:sp>
      <p:sp>
        <p:nvSpPr>
          <p:cNvPr id="6" name="Text 4"/>
          <p:cNvSpPr/>
          <p:nvPr/>
        </p:nvSpPr>
        <p:spPr>
          <a:xfrm>
            <a:off x="731520" y="3291840"/>
            <a:ext cx="7680960" cy="868680"/>
          </a:xfrm>
          <a:prstGeom prst="rect">
            <a:avLst/>
          </a:prstGeom>
          <a:noFill/>
          <a:ln/>
        </p:spPr>
        <p:txBody>
          <a:bodyPr wrap="square" rtlCol="0" anchor="ctr">
            <a:normAutofit/>
          </a:bodyPr>
          <a:lstStyle/>
          <a:p>
            <a:pPr algn="ctr" indent="0" marL="0">
              <a:buNone/>
            </a:pPr>
            <a:r>
              <a:rPr lang="en-US" sz="1700" b="1" dirty="0">
                <a:solidFill>
                  <a:srgbClr val="FFFFFF"/>
                </a:solidFill>
                <a:latin typeface="Cambria" pitchFamily="34" charset="0"/>
                <a:ea typeface="Cambria" pitchFamily="34" charset="-122"/>
                <a:cs typeface="Cambria" pitchFamily="34" charset="-120"/>
              </a:rPr>
              <a:t>Stop winging every client. A named process makes you the pro, and lets you charge like one.</a:t>
            </a:r>
            <a:endParaRPr lang="en-US" sz="17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2.1 — Package Your Offer</dc:title>
  <dc:subject>PptxGenJS Presentation</dc:subject>
  <dc:creator>Marketing Journeys</dc:creator>
  <cp:lastModifiedBy>Marketing Journeys</cp:lastModifiedBy>
  <cp:revision>1</cp:revision>
  <dcterms:created xsi:type="dcterms:W3CDTF">2026-06-13T13:44:44Z</dcterms:created>
  <dcterms:modified xsi:type="dcterms:W3CDTF">2026-06-13T13:44:44Z</dcterms:modified>
</cp:coreProperties>
</file>