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548640"/>
            <a:ext cx="731520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MARKETING JOURNEYS · THE TRADEWINDS METHOD</a:t>
            </a:r>
            <a:endParaRPr lang="en-US" sz="1100" dirty="0"/>
          </a:p>
        </p:txBody>
      </p:sp>
      <p:sp>
        <p:nvSpPr>
          <p:cNvPr id="3" name="Text 1"/>
          <p:cNvSpPr/>
          <p:nvPr/>
        </p:nvSpPr>
        <p:spPr>
          <a:xfrm>
            <a:off x="502920" y="868680"/>
            <a:ext cx="4572000" cy="365760"/>
          </a:xfrm>
          <a:prstGeom prst="rect">
            <a:avLst/>
          </a:prstGeom>
          <a:noFill/>
          <a:ln/>
        </p:spPr>
        <p:txBody>
          <a:bodyPr wrap="square" rtlCol="0" anchor="ctr"/>
          <a:lstStyle/>
          <a:p>
            <a:pPr indent="0" marL="0">
              <a:buNone/>
            </a:pPr>
            <a:r>
              <a:rPr lang="en-US" sz="1500" b="1" dirty="0">
                <a:solidFill>
                  <a:srgbClr val="E1F5EE"/>
                </a:solidFill>
                <a:latin typeface="Cambria" pitchFamily="34" charset="0"/>
                <a:ea typeface="Cambria" pitchFamily="34" charset="-122"/>
                <a:cs typeface="Cambria" pitchFamily="34" charset="-120"/>
              </a:rPr>
              <a:t>Session 1.8 · Free-Intro Finale</a:t>
            </a:r>
            <a:endParaRPr lang="en-US" sz="1500" dirty="0"/>
          </a:p>
        </p:txBody>
      </p:sp>
      <p:sp>
        <p:nvSpPr>
          <p:cNvPr id="4" name="Text 2"/>
          <p:cNvSpPr/>
          <p:nvPr/>
        </p:nvSpPr>
        <p:spPr>
          <a:xfrm>
            <a:off x="502920" y="1737360"/>
            <a:ext cx="6035040" cy="1051560"/>
          </a:xfrm>
          <a:prstGeom prst="rect">
            <a:avLst/>
          </a:prstGeom>
          <a:noFill/>
          <a:ln/>
        </p:spPr>
        <p:txBody>
          <a:bodyPr wrap="square" rtlCol="0" anchor="ctr">
            <a:normAutofit/>
          </a:bodyPr>
          <a:lstStyle/>
          <a:p>
            <a:pPr indent="0" marL="0">
              <a:buNone/>
            </a:pPr>
            <a:r>
              <a:rPr lang="en-US" sz="4200" b="1" dirty="0">
                <a:solidFill>
                  <a:srgbClr val="FFFFFF"/>
                </a:solidFill>
                <a:latin typeface="Cambria" pitchFamily="34" charset="0"/>
                <a:ea typeface="Cambria" pitchFamily="34" charset="-122"/>
                <a:cs typeface="Cambria" pitchFamily="34" charset="-120"/>
              </a:rPr>
              <a:t>Meet Your </a:t>
            </a:r>
            <a:pPr indent="0" marL="0">
              <a:buNone/>
            </a:pPr>
            <a:r>
              <a:rPr lang="en-US" sz="4200" b="1" dirty="0">
                <a:solidFill>
                  <a:srgbClr val="9FE1CB"/>
                </a:solidFill>
                <a:latin typeface="Cambria" pitchFamily="34" charset="0"/>
                <a:ea typeface="Cambria" pitchFamily="34" charset="-122"/>
                <a:cs typeface="Cambria" pitchFamily="34" charset="-120"/>
              </a:rPr>
              <a:t>Second Mate</a:t>
            </a:r>
            <a:endParaRPr lang="en-US" sz="4200" dirty="0"/>
          </a:p>
        </p:txBody>
      </p:sp>
      <p:sp>
        <p:nvSpPr>
          <p:cNvPr id="5" name="Text 3"/>
          <p:cNvSpPr/>
          <p:nvPr/>
        </p:nvSpPr>
        <p:spPr>
          <a:xfrm>
            <a:off x="502920" y="3931920"/>
            <a:ext cx="5852160" cy="548640"/>
          </a:xfrm>
          <a:prstGeom prst="rect">
            <a:avLst/>
          </a:prstGeom>
          <a:noFill/>
          <a:ln/>
        </p:spPr>
        <p:txBody>
          <a:bodyPr wrap="square" rtlCol="0" anchor="ctr">
            <a:normAutofit/>
          </a:bodyPr>
          <a:lstStyle/>
          <a:p>
            <a:pPr indent="0" marL="0">
              <a:buNone/>
            </a:pPr>
            <a:r>
              <a:rPr lang="en-US" sz="1500" i="1" dirty="0">
                <a:solidFill>
                  <a:srgbClr val="9FE1CB"/>
                </a:solidFill>
                <a:latin typeface="Cambria" pitchFamily="34" charset="0"/>
                <a:ea typeface="Cambria" pitchFamily="34" charset="-122"/>
                <a:cs typeface="Cambria" pitchFamily="34" charset="-120"/>
              </a:rPr>
              <a:t>Why is a room full of pros using AI to rewrite emails?</a:t>
            </a:r>
            <a:endParaRPr lang="en-US" sz="1500" dirty="0"/>
          </a:p>
        </p:txBody>
      </p:sp>
      <p:sp>
        <p:nvSpPr>
          <p:cNvPr id="6" name="Shape 4"/>
          <p:cNvSpPr/>
          <p:nvPr/>
        </p:nvSpPr>
        <p:spPr>
          <a:xfrm>
            <a:off x="6537960" y="960120"/>
            <a:ext cx="1783080" cy="1783080"/>
          </a:xfrm>
          <a:prstGeom prst="rect">
            <a:avLst/>
          </a:prstGeom>
          <a:ln w="12700">
            <a:solidFill>
              <a:srgbClr val="5DCAA5"/>
            </a:solidFill>
            <a:prstDash val="solid"/>
          </a:ln>
        </p:spPr>
      </p:sp>
      <p:sp>
        <p:nvSpPr>
          <p:cNvPr id="7" name="Shape 5"/>
          <p:cNvSpPr/>
          <p:nvPr/>
        </p:nvSpPr>
        <p:spPr>
          <a:xfrm>
            <a:off x="7114032" y="1371600"/>
            <a:ext cx="658368" cy="822960"/>
          </a:xfrm>
          <a:prstGeom prst="ellipse">
            <a:avLst/>
          </a:prstGeom>
          <a:solidFill>
            <a:srgbClr val="5DCAA5"/>
          </a:solidFill>
          <a:ln/>
        </p:spPr>
      </p:sp>
      <p:sp>
        <p:nvSpPr>
          <p:cNvPr id="8" name="Shape 6"/>
          <p:cNvSpPr/>
          <p:nvPr/>
        </p:nvSpPr>
        <p:spPr>
          <a:xfrm>
            <a:off x="7114032" y="1371600"/>
            <a:ext cx="182880" cy="822960"/>
          </a:xfrm>
          <a:prstGeom prst="ellipse">
            <a:avLst/>
          </a:prstGeom>
          <a:solidFill>
            <a:srgbClr val="0F6E56"/>
          </a:solidFill>
          <a:ln/>
        </p:spPr>
      </p:sp>
      <p:sp>
        <p:nvSpPr>
          <p:cNvPr id="9" name="Shape 7"/>
          <p:cNvSpPr/>
          <p:nvPr/>
        </p:nvSpPr>
        <p:spPr>
          <a:xfrm>
            <a:off x="7589520" y="1371600"/>
            <a:ext cx="182880" cy="822960"/>
          </a:xfrm>
          <a:prstGeom prst="ellipse">
            <a:avLst/>
          </a:prstGeom>
          <a:solidFill>
            <a:srgbClr val="9FE1CB"/>
          </a:solidFill>
          <a:ln/>
        </p:spPr>
      </p:sp>
      <p:sp>
        <p:nvSpPr>
          <p:cNvPr id="10" name="Shape 8"/>
          <p:cNvSpPr/>
          <p:nvPr/>
        </p:nvSpPr>
        <p:spPr>
          <a:xfrm>
            <a:off x="7333488" y="2212848"/>
            <a:ext cx="219456" cy="146304"/>
          </a:xfrm>
          <a:prstGeom prst="trapezoid">
            <a:avLst/>
          </a:prstGeom>
          <a:solidFill>
            <a:srgbClr val="D85A30"/>
          </a:solidFill>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EIGHT SESSIONS AGO YOU WERE ON THE ROLLERCOASTER</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Look how far </a:t>
            </a:r>
            <a:pPr indent="0" marL="0">
              <a:buNone/>
            </a:pPr>
            <a:r>
              <a:rPr lang="en-US" sz="3000" b="1" dirty="0">
                <a:solidFill>
                  <a:srgbClr val="1D9E75"/>
                </a:solidFill>
                <a:latin typeface="Cambria" pitchFamily="34" charset="0"/>
                <a:ea typeface="Cambria" pitchFamily="34" charset="-122"/>
                <a:cs typeface="Cambria" pitchFamily="34" charset="-120"/>
              </a:rPr>
              <a:t>you've come.</a:t>
            </a:r>
            <a:endParaRPr lang="en-US" sz="3000" dirty="0"/>
          </a:p>
        </p:txBody>
      </p:sp>
      <p:sp>
        <p:nvSpPr>
          <p:cNvPr id="4" name="Text 2"/>
          <p:cNvSpPr/>
          <p:nvPr/>
        </p:nvSpPr>
        <p:spPr>
          <a:xfrm>
            <a:off x="502920" y="169164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1.1 named the problem.   1.2 found your niche.   1.3 your Peace Number.   1.4 the whole map.</a:t>
            </a:r>
            <a:endParaRPr lang="en-US" sz="1600" dirty="0"/>
          </a:p>
        </p:txBody>
      </p:sp>
      <p:sp>
        <p:nvSpPr>
          <p:cNvPr id="5" name="Text 3"/>
          <p:cNvSpPr/>
          <p:nvPr/>
        </p:nvSpPr>
        <p:spPr>
          <a:xfrm>
            <a:off x="502920" y="228600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1.5 why you capture, your Manifest.   1.6 picked your routes.   1.7 run it like a business.</a:t>
            </a:r>
            <a:endParaRPr lang="en-US" sz="1600" dirty="0"/>
          </a:p>
        </p:txBody>
      </p:sp>
      <p:sp>
        <p:nvSpPr>
          <p:cNvPr id="6" name="Text 4"/>
          <p:cNvSpPr/>
          <p:nvPr/>
        </p:nvSpPr>
        <p:spPr>
          <a:xfrm>
            <a:off x="502920" y="288036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1.8 your Second Mate. Your map, your number, your routes, and your crew.</a:t>
            </a:r>
            <a:endParaRPr lang="en-US" sz="1600" dirty="0"/>
          </a:p>
        </p:txBody>
      </p:sp>
      <p:sp>
        <p:nvSpPr>
          <p:cNvPr id="7" name="Shape 5"/>
          <p:cNvSpPr/>
          <p:nvPr/>
        </p:nvSpPr>
        <p:spPr>
          <a:xfrm>
            <a:off x="502920" y="3611880"/>
            <a:ext cx="8138160" cy="777240"/>
          </a:xfrm>
          <a:prstGeom prst="roundRect">
            <a:avLst>
              <a:gd name="adj" fmla="val 9412"/>
            </a:avLst>
          </a:prstGeom>
          <a:solidFill>
            <a:srgbClr val="0F6E56"/>
          </a:solidFill>
          <a:ln/>
        </p:spPr>
      </p:sp>
      <p:sp>
        <p:nvSpPr>
          <p:cNvPr id="8" name="Text 6"/>
          <p:cNvSpPr/>
          <p:nvPr/>
        </p:nvSpPr>
        <p:spPr>
          <a:xfrm>
            <a:off x="731520" y="361188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That's not nothing. That's the foundation of a real business.</a:t>
            </a:r>
            <a:endParaRPr lang="en-US" sz="1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YOUR FIRST BRICK</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Your first </a:t>
            </a:r>
            <a:pPr indent="0" marL="0">
              <a:buNone/>
            </a:pPr>
            <a:r>
              <a:rPr lang="en-US" sz="3000" b="1" dirty="0">
                <a:solidFill>
                  <a:srgbClr val="1D9E75"/>
                </a:solidFill>
                <a:latin typeface="Cambria" pitchFamily="34" charset="0"/>
                <a:ea typeface="Cambria" pitchFamily="34" charset="-122"/>
                <a:cs typeface="Cambria" pitchFamily="34" charset="-120"/>
              </a:rPr>
              <a:t>Second Mate task.</a:t>
            </a:r>
            <a:endParaRPr lang="en-US" sz="3000" dirty="0"/>
          </a:p>
        </p:txBody>
      </p:sp>
      <p:sp>
        <p:nvSpPr>
          <p:cNvPr id="4" name="Shape 2"/>
          <p:cNvSpPr/>
          <p:nvPr/>
        </p:nvSpPr>
        <p:spPr>
          <a:xfrm>
            <a:off x="502920" y="1920240"/>
            <a:ext cx="502920" cy="502920"/>
          </a:xfrm>
          <a:prstGeom prst="ellipse">
            <a:avLst/>
          </a:prstGeom>
          <a:solidFill>
            <a:srgbClr val="D85A30"/>
          </a:solidFill>
          <a:ln/>
        </p:spPr>
      </p:sp>
      <p:sp>
        <p:nvSpPr>
          <p:cNvPr id="5" name="Text 3"/>
          <p:cNvSpPr/>
          <p:nvPr/>
        </p:nvSpPr>
        <p:spPr>
          <a:xfrm>
            <a:off x="502920" y="192024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1</a:t>
            </a:r>
            <a:endParaRPr lang="en-US" sz="1800" dirty="0"/>
          </a:p>
        </p:txBody>
      </p:sp>
      <p:sp>
        <p:nvSpPr>
          <p:cNvPr id="6" name="Text 4"/>
          <p:cNvSpPr/>
          <p:nvPr/>
        </p:nvSpPr>
        <p:spPr>
          <a:xfrm>
            <a:off x="1234440" y="187452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Name one task</a:t>
            </a:r>
            <a:endParaRPr lang="en-US" sz="1600" dirty="0"/>
          </a:p>
        </p:txBody>
      </p:sp>
      <p:sp>
        <p:nvSpPr>
          <p:cNvPr id="7" name="Text 5"/>
          <p:cNvSpPr/>
          <p:nvPr/>
        </p:nvSpPr>
        <p:spPr>
          <a:xfrm>
            <a:off x="4114800" y="187452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Just one, that you'll hand off this week. The thing you dread, the thing that eats your time.</a:t>
            </a:r>
            <a:endParaRPr lang="en-US" sz="1250" dirty="0"/>
          </a:p>
        </p:txBody>
      </p:sp>
      <p:sp>
        <p:nvSpPr>
          <p:cNvPr id="8" name="Shape 6"/>
          <p:cNvSpPr/>
          <p:nvPr/>
        </p:nvSpPr>
        <p:spPr>
          <a:xfrm>
            <a:off x="502920" y="2834640"/>
            <a:ext cx="502920" cy="502920"/>
          </a:xfrm>
          <a:prstGeom prst="ellipse">
            <a:avLst/>
          </a:prstGeom>
          <a:solidFill>
            <a:srgbClr val="D85A30"/>
          </a:solidFill>
          <a:ln/>
        </p:spPr>
      </p:sp>
      <p:sp>
        <p:nvSpPr>
          <p:cNvPr id="9" name="Text 7"/>
          <p:cNvSpPr/>
          <p:nvPr/>
        </p:nvSpPr>
        <p:spPr>
          <a:xfrm>
            <a:off x="502920" y="2834640"/>
            <a:ext cx="502920" cy="502920"/>
          </a:xfrm>
          <a:prstGeom prst="rect">
            <a:avLst/>
          </a:prstGeom>
          <a:noFill/>
          <a:ln/>
        </p:spPr>
        <p:txBody>
          <a:bodyPr wrap="square" rtlCol="0" anchor="ctr"/>
          <a:lstStyle/>
          <a:p>
            <a:pPr algn="ctr" indent="0" marL="0">
              <a:buNone/>
            </a:pPr>
            <a:r>
              <a:rPr lang="en-US" sz="1800" b="1" dirty="0">
                <a:solidFill>
                  <a:srgbClr val="FFFFFF"/>
                </a:solidFill>
                <a:latin typeface="Cambria" pitchFamily="34" charset="0"/>
                <a:ea typeface="Cambria" pitchFamily="34" charset="-122"/>
                <a:cs typeface="Cambria" pitchFamily="34" charset="-120"/>
              </a:rPr>
              <a:t>2</a:t>
            </a:r>
            <a:endParaRPr lang="en-US" sz="1800" dirty="0"/>
          </a:p>
        </p:txBody>
      </p:sp>
      <p:sp>
        <p:nvSpPr>
          <p:cNvPr id="10" name="Text 8"/>
          <p:cNvSpPr/>
          <p:nvPr/>
        </p:nvSpPr>
        <p:spPr>
          <a:xfrm>
            <a:off x="1234440" y="2788920"/>
            <a:ext cx="2743200" cy="640080"/>
          </a:xfrm>
          <a:prstGeom prst="rect">
            <a:avLst/>
          </a:prstGeom>
          <a:noFill/>
          <a:ln/>
        </p:spPr>
        <p:txBody>
          <a:bodyPr wrap="square" rtlCol="0" anchor="ctr">
            <a:normAutofit/>
          </a:bodyPr>
          <a:lstStyle/>
          <a:p>
            <a:pPr indent="0" marL="0">
              <a:buNone/>
            </a:pPr>
            <a:r>
              <a:rPr lang="en-US" sz="1600" b="1" dirty="0">
                <a:solidFill>
                  <a:srgbClr val="1C2733"/>
                </a:solidFill>
                <a:latin typeface="Cambria" pitchFamily="34" charset="0"/>
                <a:ea typeface="Cambria" pitchFamily="34" charset="-122"/>
                <a:cs typeface="Cambria" pitchFamily="34" charset="-120"/>
              </a:rPr>
              <a:t>Write the first prompt</a:t>
            </a:r>
            <a:endParaRPr lang="en-US" sz="1600" dirty="0"/>
          </a:p>
        </p:txBody>
      </p:sp>
      <p:sp>
        <p:nvSpPr>
          <p:cNvPr id="11" name="Text 9"/>
          <p:cNvSpPr/>
          <p:nvPr/>
        </p:nvSpPr>
        <p:spPr>
          <a:xfrm>
            <a:off x="4114800" y="2788920"/>
            <a:ext cx="4572000" cy="685800"/>
          </a:xfrm>
          <a:prstGeom prst="rect">
            <a:avLst/>
          </a:prstGeom>
          <a:noFill/>
          <a:ln/>
        </p:spPr>
        <p:txBody>
          <a:bodyPr wrap="square" rtlCol="0" anchor="ctr">
            <a:normAutofit/>
          </a:bodyPr>
          <a:lstStyle/>
          <a:p>
            <a:pPr indent="0" marL="0">
              <a:lnSpc>
                <a:spcPct val="105000"/>
              </a:lnSpc>
              <a:buNone/>
            </a:pPr>
            <a:r>
              <a:rPr lang="en-US" sz="1250" dirty="0">
                <a:solidFill>
                  <a:srgbClr val="3F4B59"/>
                </a:solidFill>
                <a:latin typeface="Calibri" pitchFamily="34" charset="0"/>
                <a:ea typeface="Calibri" pitchFamily="34" charset="-122"/>
                <a:cs typeface="Calibri" pitchFamily="34" charset="-120"/>
              </a:rPr>
              <a:t>Don't overthink it. Start the conversation. In the class, we build the real prompts together.</a:t>
            </a:r>
            <a:endParaRPr lang="en-US" sz="12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64008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THAT'S THE FREE INTRO · THE DOOR IS OPEN</a:t>
            </a:r>
            <a:endParaRPr lang="en-US" sz="1100" dirty="0"/>
          </a:p>
        </p:txBody>
      </p:sp>
      <p:sp>
        <p:nvSpPr>
          <p:cNvPr id="3" name="Text 1"/>
          <p:cNvSpPr/>
          <p:nvPr/>
        </p:nvSpPr>
        <p:spPr>
          <a:xfrm>
            <a:off x="502920" y="1051560"/>
            <a:ext cx="8138160" cy="1371600"/>
          </a:xfrm>
          <a:prstGeom prst="rect">
            <a:avLst/>
          </a:prstGeom>
          <a:noFill/>
          <a:ln/>
        </p:spPr>
        <p:txBody>
          <a:bodyPr wrap="square" rtlCol="0" anchor="ctr">
            <a:normAutofit/>
          </a:bodyPr>
          <a:lstStyle/>
          <a:p>
            <a:pPr indent="0" marL="0">
              <a:lnSpc>
                <a:spcPct val="106000"/>
              </a:lnSpc>
              <a:buNone/>
            </a:pPr>
            <a:r>
              <a:rPr lang="en-US" sz="2800" b="1" dirty="0">
                <a:solidFill>
                  <a:srgbClr val="FFFFFF"/>
                </a:solidFill>
                <a:latin typeface="Cambria" pitchFamily="34" charset="0"/>
                <a:ea typeface="Cambria" pitchFamily="34" charset="-122"/>
                <a:cs typeface="Cambria" pitchFamily="34" charset="-120"/>
              </a:rPr>
              <a:t>You stay the pilot.
</a:t>
            </a:r>
            <a:endParaRPr lang="en-US" sz="2800" dirty="0"/>
          </a:p>
          <a:p>
            <a:pPr indent="0" marL="0">
              <a:lnSpc>
                <a:spcPct val="106000"/>
              </a:lnSpc>
              <a:buNone/>
            </a:pPr>
            <a:r>
              <a:rPr lang="en-US" sz="2800" b="1" dirty="0">
                <a:solidFill>
                  <a:srgbClr val="9FE1CB"/>
                </a:solidFill>
                <a:latin typeface="Cambria" pitchFamily="34" charset="0"/>
                <a:ea typeface="Cambria" pitchFamily="34" charset="-122"/>
                <a:cs typeface="Cambria" pitchFamily="34" charset="-120"/>
              </a:rPr>
              <a:t>The Second Mate works the instruments.</a:t>
            </a:r>
            <a:endParaRPr lang="en-US" sz="2800" dirty="0"/>
          </a:p>
        </p:txBody>
      </p:sp>
      <p:sp>
        <p:nvSpPr>
          <p:cNvPr id="4" name="Text 2"/>
          <p:cNvSpPr/>
          <p:nvPr/>
        </p:nvSpPr>
        <p:spPr>
          <a:xfrm>
            <a:off x="502920" y="2514600"/>
            <a:ext cx="8138160" cy="777240"/>
          </a:xfrm>
          <a:prstGeom prst="rect">
            <a:avLst/>
          </a:prstGeom>
          <a:noFill/>
          <a:ln/>
        </p:spPr>
        <p:txBody>
          <a:bodyPr wrap="square" rtlCol="0" anchor="ctr">
            <a:normAutofit/>
          </a:bodyPr>
          <a:lstStyle/>
          <a:p>
            <a:pPr indent="0" marL="0">
              <a:buNone/>
            </a:pPr>
            <a:r>
              <a:rPr lang="en-US" sz="1500" i="1" dirty="0">
                <a:solidFill>
                  <a:srgbClr val="9FE1CB"/>
                </a:solidFill>
                <a:latin typeface="Calibri" pitchFamily="34" charset="0"/>
                <a:ea typeface="Calibri" pitchFamily="34" charset="-122"/>
                <a:cs typeface="Calibri" pitchFamily="34" charset="-120"/>
              </a:rPr>
              <a:t>You can see the whole iceberg now. Building your Second Mate, your prompts, and your crew alone is a year of work, and knowing isn't doing. You don't have to.</a:t>
            </a:r>
            <a:endParaRPr lang="en-US" sz="1500" dirty="0"/>
          </a:p>
        </p:txBody>
      </p:sp>
      <p:sp>
        <p:nvSpPr>
          <p:cNvPr id="5" name="Shape 3"/>
          <p:cNvSpPr/>
          <p:nvPr/>
        </p:nvSpPr>
        <p:spPr>
          <a:xfrm>
            <a:off x="502920" y="3200400"/>
            <a:ext cx="5120640" cy="621792"/>
          </a:xfrm>
          <a:prstGeom prst="roundRect">
            <a:avLst>
              <a:gd name="adj" fmla="val 50000"/>
            </a:avLst>
          </a:prstGeom>
          <a:solidFill>
            <a:srgbClr val="1D9E75"/>
          </a:solidFill>
          <a:ln/>
        </p:spPr>
      </p:sp>
      <p:sp>
        <p:nvSpPr>
          <p:cNvPr id="6" name="Text 4"/>
          <p:cNvSpPr/>
          <p:nvPr/>
        </p:nvSpPr>
        <p:spPr>
          <a:xfrm>
            <a:off x="502920" y="3200400"/>
            <a:ext cx="5120640" cy="621792"/>
          </a:xfrm>
          <a:prstGeom prst="rect">
            <a:avLst/>
          </a:prstGeom>
          <a:noFill/>
          <a:ln/>
        </p:spPr>
        <p:txBody>
          <a:bodyPr wrap="square" rtlCol="0" anchor="ctr">
            <a:normAutofit/>
          </a:bodyPr>
          <a:lstStyle/>
          <a:p>
            <a:pPr algn="ctr" indent="0" marL="0">
              <a:buNone/>
            </a:pPr>
            <a:r>
              <a:rPr lang="en-US" sz="1500" b="1" dirty="0">
                <a:solidFill>
                  <a:srgbClr val="FFFFFF"/>
                </a:solidFill>
                <a:latin typeface="Cambria" pitchFamily="34" charset="0"/>
                <a:ea typeface="Cambria" pitchFamily="34" charset="-122"/>
                <a:cs typeface="Cambria" pitchFamily="34" charset="-120"/>
              </a:rPr>
              <a:t>We build it with you  →</a:t>
            </a:r>
            <a:endParaRPr lang="en-US" sz="1500" dirty="0"/>
          </a:p>
        </p:txBody>
      </p:sp>
      <p:sp>
        <p:nvSpPr>
          <p:cNvPr id="7" name="Text 5"/>
          <p:cNvSpPr/>
          <p:nvPr/>
        </p:nvSpPr>
        <p:spPr>
          <a:xfrm>
            <a:off x="502920" y="3968496"/>
            <a:ext cx="8138160" cy="502920"/>
          </a:xfrm>
          <a:prstGeom prst="rect">
            <a:avLst/>
          </a:prstGeom>
          <a:noFill/>
          <a:ln/>
        </p:spPr>
        <p:txBody>
          <a:bodyPr wrap="square" rtlCol="0" anchor="ctr">
            <a:normAutofit/>
          </a:bodyPr>
          <a:lstStyle/>
          <a:p>
            <a:pPr indent="0" marL="0">
              <a:buNone/>
            </a:pPr>
            <a:r>
              <a:rPr lang="en-US" sz="1500" i="1" dirty="0">
                <a:solidFill>
                  <a:srgbClr val="AEB7BF"/>
                </a:solidFill>
                <a:latin typeface="Cambria" pitchFamily="34" charset="0"/>
                <a:ea typeface="Cambria" pitchFamily="34" charset="-122"/>
                <a:cs typeface="Cambria" pitchFamily="34" charset="-120"/>
              </a:rPr>
              <a:t>The map got you ready. The class is where you fly. The door is open.</a:t>
            </a:r>
            <a:endParaRPr lang="en-US" sz="1500" dirty="0"/>
          </a:p>
        </p:txBody>
      </p:sp>
      <p:sp>
        <p:nvSpPr>
          <p:cNvPr id="8" name="Text 6"/>
          <p:cNvSpPr/>
          <p:nvPr/>
        </p:nvSpPr>
        <p:spPr>
          <a:xfrm>
            <a:off x="502920" y="4617720"/>
            <a:ext cx="8138160" cy="310896"/>
          </a:xfrm>
          <a:prstGeom prst="rect">
            <a:avLst/>
          </a:prstGeom>
          <a:noFill/>
          <a:ln/>
        </p:spPr>
        <p:txBody>
          <a:bodyPr wrap="square" rtlCol="0" anchor="ctr">
            <a:normAutofit/>
          </a:bodyPr>
          <a:lstStyle/>
          <a:p>
            <a:pPr indent="0" marL="0">
              <a:buNone/>
            </a:pPr>
            <a:r>
              <a:rPr lang="en-US" sz="1150" i="1" dirty="0">
                <a:solidFill>
                  <a:srgbClr val="5DCAA5"/>
                </a:solidFill>
                <a:latin typeface="Calibri" pitchFamily="34" charset="0"/>
                <a:ea typeface="Calibri" pitchFamily="34" charset="-122"/>
                <a:cs typeface="Calibri" pitchFamily="34" charset="-120"/>
              </a:rPr>
              <a:t>Post your first brick in the community. Questions? Bring them to this week's Professor Hours.</a:t>
            </a:r>
            <a:endParaRPr lang="en-US" sz="11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A ROOM FULL OF PROS, ASKED ABOUT AI</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800" b="1" dirty="0">
                <a:solidFill>
                  <a:srgbClr val="FFFFFF"/>
                </a:solidFill>
                <a:latin typeface="Cambria" pitchFamily="34" charset="0"/>
                <a:ea typeface="Cambria" pitchFamily="34" charset="-122"/>
                <a:cs typeface="Cambria" pitchFamily="34" charset="-120"/>
              </a:rPr>
              <a:t>“I use it to rewrite
</a:t>
            </a:r>
            <a:endParaRPr lang="en-US" sz="3800" dirty="0"/>
          </a:p>
          <a:p>
            <a:pPr indent="0" marL="0">
              <a:lnSpc>
                <a:spcPct val="108000"/>
              </a:lnSpc>
              <a:buNone/>
            </a:pPr>
            <a:r>
              <a:rPr lang="en-US" sz="3800" b="1" dirty="0">
                <a:solidFill>
                  <a:srgbClr val="9FE1CB"/>
                </a:solidFill>
                <a:latin typeface="Cambria" pitchFamily="34" charset="0"/>
                <a:ea typeface="Cambria" pitchFamily="34" charset="-122"/>
                <a:cs typeface="Cambria" pitchFamily="34" charset="-120"/>
              </a:rPr>
              <a:t>my emails.”</a:t>
            </a:r>
            <a:endParaRPr lang="en-US" sz="38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No social. No planning. No content. No research. The most powerful tool of our lifetime, used as a spell-checker.</a:t>
            </a:r>
            <a:endParaRPr lang="en-US"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HERE'S WHAT THAT IS</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A co-pilot to </a:t>
            </a:r>
            <a:pPr indent="0" marL="0">
              <a:buNone/>
            </a:pPr>
            <a:r>
              <a:rPr lang="en-US" sz="3000" b="1" dirty="0">
                <a:solidFill>
                  <a:srgbClr val="1D9E75"/>
                </a:solidFill>
                <a:latin typeface="Cambria" pitchFamily="34" charset="0"/>
                <a:ea typeface="Cambria" pitchFamily="34" charset="-122"/>
                <a:cs typeface="Cambria" pitchFamily="34" charset="-120"/>
              </a:rPr>
              <a:t>hand you a napkin.</a:t>
            </a:r>
            <a:endParaRPr lang="en-US" sz="3000" dirty="0"/>
          </a:p>
        </p:txBody>
      </p:sp>
      <p:sp>
        <p:nvSpPr>
          <p:cNvPr id="4" name="Text 2"/>
          <p:cNvSpPr/>
          <p:nvPr/>
        </p:nvSpPr>
        <p:spPr>
          <a:xfrm>
            <a:off x="502920" y="1783080"/>
            <a:ext cx="8138160" cy="822960"/>
          </a:xfrm>
          <a:prstGeom prst="rect">
            <a:avLst/>
          </a:prstGeom>
          <a:noFill/>
          <a:ln/>
        </p:spPr>
        <p:txBody>
          <a:bodyPr wrap="square" rtlCol="0" anchor="ctr">
            <a:normAutofit/>
          </a:bodyPr>
          <a:lstStyle/>
          <a:p>
            <a:pPr algn="l" indent="0" marL="0">
              <a:lnSpc>
                <a:spcPct val="110000"/>
              </a:lnSpc>
              <a:buNone/>
            </a:pPr>
            <a:r>
              <a:rPr lang="en-US" sz="1700" dirty="0">
                <a:solidFill>
                  <a:srgbClr val="3F4B59"/>
                </a:solidFill>
                <a:latin typeface="Calibri" pitchFamily="34" charset="0"/>
                <a:ea typeface="Calibri" pitchFamily="34" charset="-122"/>
                <a:cs typeface="Calibri" pitchFamily="34" charset="-120"/>
              </a:rPr>
              <a:t>You hire a brilliant co-pilot who can fly the instruments, read the weather, take the long boring stretches off your hands. And you ask them to proofread.</a:t>
            </a:r>
            <a:endParaRPr lang="en-US" sz="1700" dirty="0"/>
          </a:p>
        </p:txBody>
      </p:sp>
      <p:sp>
        <p:nvSpPr>
          <p:cNvPr id="5" name="Shape 3"/>
          <p:cNvSpPr/>
          <p:nvPr/>
        </p:nvSpPr>
        <p:spPr>
          <a:xfrm>
            <a:off x="502920" y="3291840"/>
            <a:ext cx="8138160" cy="868680"/>
          </a:xfrm>
          <a:prstGeom prst="roundRect">
            <a:avLst>
              <a:gd name="adj" fmla="val 8421"/>
            </a:avLst>
          </a:prstGeom>
          <a:solidFill>
            <a:srgbClr val="FAECE7"/>
          </a:solidFill>
          <a:ln w="19050">
            <a:solidFill>
              <a:srgbClr val="D85A30"/>
            </a:solidFill>
            <a:prstDash val="solid"/>
          </a:ln>
        </p:spPr>
      </p:sp>
      <p:sp>
        <p:nvSpPr>
          <p:cNvPr id="6" name="Text 4"/>
          <p:cNvSpPr/>
          <p:nvPr/>
        </p:nvSpPr>
        <p:spPr>
          <a:xfrm>
            <a:off x="731520" y="3291840"/>
            <a:ext cx="7680960" cy="868680"/>
          </a:xfrm>
          <a:prstGeom prst="rect">
            <a:avLst/>
          </a:prstGeom>
          <a:noFill/>
          <a:ln/>
        </p:spPr>
        <p:txBody>
          <a:bodyPr wrap="square" rtlCol="0" anchor="ctr">
            <a:normAutofit/>
          </a:bodyPr>
          <a:lstStyle/>
          <a:p>
            <a:pPr algn="ctr" indent="0" marL="0">
              <a:buNone/>
            </a:pPr>
            <a:r>
              <a:rPr lang="en-US" sz="2000" b="1" dirty="0">
                <a:solidFill>
                  <a:srgbClr val="993C1D"/>
                </a:solidFill>
                <a:latin typeface="Cambria" pitchFamily="34" charset="0"/>
                <a:ea typeface="Cambria" pitchFamily="34" charset="-122"/>
                <a:cs typeface="Cambria" pitchFamily="34" charset="-120"/>
              </a:rPr>
              <a:t>The email rewrite is the tip. There's a whole mountain underneath.</a:t>
            </a:r>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292608"/>
            <a:ext cx="8138160" cy="274320"/>
          </a:xfrm>
          <a:prstGeom prst="rect">
            <a:avLst/>
          </a:prstGeom>
          <a:noFill/>
          <a:ln/>
        </p:spPr>
        <p:txBody>
          <a:bodyPr wrap="square" rtlCol="0" anchor="ctr"/>
          <a:lstStyle/>
          <a:p>
            <a:pPr indent="0" marL="0">
              <a:buNone/>
            </a:pPr>
            <a:r>
              <a:rPr lang="en-US" sz="1050" b="1" spc="200" kern="0" dirty="0">
                <a:solidFill>
                  <a:srgbClr val="0F6E56"/>
                </a:solidFill>
                <a:latin typeface="Calibri" pitchFamily="34" charset="0"/>
                <a:ea typeface="Calibri" pitchFamily="34" charset="-122"/>
                <a:cs typeface="Calibri" pitchFamily="34" charset="-120"/>
              </a:rPr>
              <a:t>THE EMAIL REWRITE IS THE TIP</a:t>
            </a:r>
            <a:endParaRPr lang="en-US" sz="1050" dirty="0"/>
          </a:p>
        </p:txBody>
      </p:sp>
      <p:sp>
        <p:nvSpPr>
          <p:cNvPr id="3" name="Text 1"/>
          <p:cNvSpPr/>
          <p:nvPr/>
        </p:nvSpPr>
        <p:spPr>
          <a:xfrm>
            <a:off x="502920" y="548640"/>
            <a:ext cx="8138160" cy="502920"/>
          </a:xfrm>
          <a:prstGeom prst="rect">
            <a:avLst/>
          </a:prstGeom>
          <a:noFill/>
          <a:ln/>
        </p:spPr>
        <p:txBody>
          <a:bodyPr wrap="square" rtlCol="0" anchor="ctr">
            <a:normAutofit/>
          </a:bodyPr>
          <a:lstStyle/>
          <a:p>
            <a:pPr indent="0" marL="0">
              <a:buNone/>
            </a:pPr>
            <a:r>
              <a:rPr lang="en-US" sz="2400" b="1" dirty="0">
                <a:solidFill>
                  <a:srgbClr val="1C2733"/>
                </a:solidFill>
                <a:latin typeface="Cambria" pitchFamily="34" charset="0"/>
                <a:ea typeface="Cambria" pitchFamily="34" charset="-122"/>
                <a:cs typeface="Cambria" pitchFamily="34" charset="-120"/>
              </a:rPr>
              <a:t>You're scratching the surface.</a:t>
            </a:r>
            <a:endParaRPr lang="en-US" sz="2400" dirty="0"/>
          </a:p>
        </p:txBody>
      </p:sp>
      <p:pic>
        <p:nvPicPr>
          <p:cNvPr id="4" name="Image 0" descr="/Users/robertearl/Documents/Marketing Journeys/production/assets/mj-1.8-map.png">    </p:cNvPr>
          <p:cNvPicPr>
            <a:picLocks noChangeAspect="1"/>
          </p:cNvPicPr>
          <p:nvPr/>
        </p:nvPicPr>
        <p:blipFill>
          <a:blip r:embed="rId1"/>
          <a:stretch>
            <a:fillRect/>
          </a:stretch>
        </p:blipFill>
        <p:spPr>
          <a:xfrm>
            <a:off x="1965960" y="1234440"/>
            <a:ext cx="5212080" cy="3648456"/>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MEET THE CREW MEMBER PROPERLY</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You stay </a:t>
            </a:r>
            <a:pPr indent="0" marL="0">
              <a:buNone/>
            </a:pPr>
            <a:r>
              <a:rPr lang="en-US" sz="3000" b="1" dirty="0">
                <a:solidFill>
                  <a:srgbClr val="1D9E75"/>
                </a:solidFill>
                <a:latin typeface="Cambria" pitchFamily="34" charset="0"/>
                <a:ea typeface="Cambria" pitchFamily="34" charset="-122"/>
                <a:cs typeface="Cambria" pitchFamily="34" charset="-120"/>
              </a:rPr>
              <a:t>the pilot.</a:t>
            </a:r>
            <a:endParaRPr lang="en-US" sz="3000" dirty="0"/>
          </a:p>
        </p:txBody>
      </p:sp>
      <p:sp>
        <p:nvSpPr>
          <p:cNvPr id="4" name="Shape 2"/>
          <p:cNvSpPr/>
          <p:nvPr/>
        </p:nvSpPr>
        <p:spPr>
          <a:xfrm>
            <a:off x="502920" y="1783080"/>
            <a:ext cx="3931920" cy="1828800"/>
          </a:xfrm>
          <a:prstGeom prst="roundRect">
            <a:avLst>
              <a:gd name="adj" fmla="val 5000"/>
            </a:avLst>
          </a:prstGeom>
          <a:solidFill>
            <a:srgbClr val="FFFFFF"/>
          </a:solidFill>
          <a:ln w="19050">
            <a:solidFill>
              <a:srgbClr val="1C2733"/>
            </a:solidFill>
            <a:prstDash val="solid"/>
          </a:ln>
        </p:spPr>
      </p:sp>
      <p:sp>
        <p:nvSpPr>
          <p:cNvPr id="5" name="Text 3"/>
          <p:cNvSpPr/>
          <p:nvPr/>
        </p:nvSpPr>
        <p:spPr>
          <a:xfrm>
            <a:off x="758952" y="194767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You, the pilot</a:t>
            </a:r>
            <a:endParaRPr lang="en-US" sz="1600" dirty="0"/>
          </a:p>
        </p:txBody>
      </p:sp>
      <p:sp>
        <p:nvSpPr>
          <p:cNvPr id="6" name="Text 4"/>
          <p:cNvSpPr/>
          <p:nvPr/>
        </p:nvSpPr>
        <p:spPr>
          <a:xfrm>
            <a:off x="75895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relationships. The trust. The taste. The judgment. The final call. The you.</a:t>
            </a:r>
            <a:endParaRPr lang="en-US" sz="1350" dirty="0"/>
          </a:p>
        </p:txBody>
      </p:sp>
      <p:sp>
        <p:nvSpPr>
          <p:cNvPr id="7" name="Shape 5"/>
          <p:cNvSpPr/>
          <p:nvPr/>
        </p:nvSpPr>
        <p:spPr>
          <a:xfrm>
            <a:off x="4709160" y="1783080"/>
            <a:ext cx="3931920" cy="1828800"/>
          </a:xfrm>
          <a:prstGeom prst="roundRect">
            <a:avLst>
              <a:gd name="adj" fmla="val 5000"/>
            </a:avLst>
          </a:prstGeom>
          <a:solidFill>
            <a:srgbClr val="E1F5EE"/>
          </a:solidFill>
          <a:ln w="19050">
            <a:solidFill>
              <a:srgbClr val="5DCAA5"/>
            </a:solidFill>
            <a:prstDash val="solid"/>
          </a:ln>
        </p:spPr>
      </p:sp>
      <p:sp>
        <p:nvSpPr>
          <p:cNvPr id="8" name="Text 6"/>
          <p:cNvSpPr/>
          <p:nvPr/>
        </p:nvSpPr>
        <p:spPr>
          <a:xfrm>
            <a:off x="4965192" y="194767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Your Second Mate</a:t>
            </a:r>
            <a:endParaRPr lang="en-US" sz="1600" dirty="0"/>
          </a:p>
        </p:txBody>
      </p:sp>
      <p:sp>
        <p:nvSpPr>
          <p:cNvPr id="9" name="Text 7"/>
          <p:cNvSpPr/>
          <p:nvPr/>
        </p:nvSpPr>
        <p:spPr>
          <a:xfrm>
            <a:off x="496519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The drafts, research, planning, repurposing, the busywork, the long flights.</a:t>
            </a:r>
            <a:endParaRPr lang="en-US" sz="1350" dirty="0"/>
          </a:p>
        </p:txBody>
      </p:sp>
      <p:sp>
        <p:nvSpPr>
          <p:cNvPr id="10" name="Shape 8"/>
          <p:cNvSpPr/>
          <p:nvPr/>
        </p:nvSpPr>
        <p:spPr>
          <a:xfrm>
            <a:off x="502920" y="3840480"/>
            <a:ext cx="8138160" cy="777240"/>
          </a:xfrm>
          <a:prstGeom prst="roundRect">
            <a:avLst>
              <a:gd name="adj" fmla="val 9412"/>
            </a:avLst>
          </a:prstGeom>
          <a:solidFill>
            <a:srgbClr val="0F6E56"/>
          </a:solidFill>
          <a:ln/>
        </p:spPr>
      </p:sp>
      <p:sp>
        <p:nvSpPr>
          <p:cNvPr id="11" name="Text 9"/>
          <p:cNvSpPr/>
          <p:nvPr/>
        </p:nvSpPr>
        <p:spPr>
          <a:xfrm>
            <a:off x="731520" y="3840480"/>
            <a:ext cx="7680960" cy="777240"/>
          </a:xfrm>
          <a:prstGeom prst="rect">
            <a:avLst/>
          </a:prstGeom>
          <a:noFill/>
          <a:ln/>
        </p:spPr>
        <p:txBody>
          <a:bodyPr wrap="square" rtlCol="0" anchor="ctr">
            <a:normAutofit/>
          </a:bodyPr>
          <a:lstStyle/>
          <a:p>
            <a:pPr algn="ctr" indent="0" marL="0">
              <a:buNone/>
            </a:pPr>
            <a:r>
              <a:rPr lang="en-US" sz="1800" b="1" dirty="0">
                <a:solidFill>
                  <a:srgbClr val="FFFFFF"/>
                </a:solidFill>
                <a:latin typeface="Cambria" pitchFamily="34" charset="0"/>
                <a:ea typeface="Cambria" pitchFamily="34" charset="-122"/>
                <a:cs typeface="Cambria" pitchFamily="34" charset="-120"/>
              </a:rPr>
              <a:t>Not here to replace you. Here so you're not the whole crew, alone, at 11pm.</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BE CLEAR ABOUT THE SPLIT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What it will, </a:t>
            </a:r>
            <a:pPr indent="0" marL="0">
              <a:buNone/>
            </a:pPr>
            <a:r>
              <a:rPr lang="en-US" sz="3000" b="1" dirty="0">
                <a:solidFill>
                  <a:srgbClr val="1D9E75"/>
                </a:solidFill>
                <a:latin typeface="Cambria" pitchFamily="34" charset="0"/>
                <a:ea typeface="Cambria" pitchFamily="34" charset="-122"/>
                <a:cs typeface="Cambria" pitchFamily="34" charset="-120"/>
              </a:rPr>
              <a:t>and won't, do.</a:t>
            </a:r>
            <a:endParaRPr lang="en-US" sz="3000" dirty="0"/>
          </a:p>
        </p:txBody>
      </p:sp>
      <p:sp>
        <p:nvSpPr>
          <p:cNvPr id="4" name="Shape 2"/>
          <p:cNvSpPr/>
          <p:nvPr/>
        </p:nvSpPr>
        <p:spPr>
          <a:xfrm>
            <a:off x="502920" y="1783080"/>
            <a:ext cx="3931920" cy="1828800"/>
          </a:xfrm>
          <a:prstGeom prst="roundRect">
            <a:avLst>
              <a:gd name="adj" fmla="val 5000"/>
            </a:avLst>
          </a:prstGeom>
          <a:solidFill>
            <a:srgbClr val="E1F5EE"/>
          </a:solidFill>
          <a:ln w="19050">
            <a:solidFill>
              <a:srgbClr val="5DCAA5"/>
            </a:solidFill>
            <a:prstDash val="solid"/>
          </a:ln>
        </p:spPr>
      </p:sp>
      <p:sp>
        <p:nvSpPr>
          <p:cNvPr id="5" name="Text 3"/>
          <p:cNvSpPr/>
          <p:nvPr/>
        </p:nvSpPr>
        <p:spPr>
          <a:xfrm>
            <a:off x="758952" y="1947672"/>
            <a:ext cx="3474720" cy="457200"/>
          </a:xfrm>
          <a:prstGeom prst="rect">
            <a:avLst/>
          </a:prstGeom>
          <a:noFill/>
          <a:ln/>
        </p:spPr>
        <p:txBody>
          <a:bodyPr wrap="square" rtlCol="0" anchor="ctr">
            <a:normAutofit/>
          </a:bodyPr>
          <a:lstStyle/>
          <a:p>
            <a:pPr indent="0" marL="0">
              <a:buNone/>
            </a:pPr>
            <a:r>
              <a:rPr lang="en-US" sz="1600" b="1" dirty="0">
                <a:solidFill>
                  <a:srgbClr val="0F6E56"/>
                </a:solidFill>
                <a:latin typeface="Cambria" pitchFamily="34" charset="0"/>
                <a:ea typeface="Cambria" pitchFamily="34" charset="-122"/>
                <a:cs typeface="Cambria" pitchFamily="34" charset="-120"/>
              </a:rPr>
              <a:t>It will</a:t>
            </a:r>
            <a:endParaRPr lang="en-US" sz="1600" dirty="0"/>
          </a:p>
        </p:txBody>
      </p:sp>
      <p:sp>
        <p:nvSpPr>
          <p:cNvPr id="6" name="Text 4"/>
          <p:cNvSpPr/>
          <p:nvPr/>
        </p:nvSpPr>
        <p:spPr>
          <a:xfrm>
            <a:off x="75895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Draft captions and emails. Research a destination in seconds. Turn one trip into a week of content. Plan and do the busywork.</a:t>
            </a:r>
            <a:endParaRPr lang="en-US" sz="1350" dirty="0"/>
          </a:p>
        </p:txBody>
      </p:sp>
      <p:sp>
        <p:nvSpPr>
          <p:cNvPr id="7" name="Shape 5"/>
          <p:cNvSpPr/>
          <p:nvPr/>
        </p:nvSpPr>
        <p:spPr>
          <a:xfrm>
            <a:off x="4709160" y="1783080"/>
            <a:ext cx="3931920" cy="1828800"/>
          </a:xfrm>
          <a:prstGeom prst="roundRect">
            <a:avLst>
              <a:gd name="adj" fmla="val 5000"/>
            </a:avLst>
          </a:prstGeom>
          <a:solidFill>
            <a:srgbClr val="FAECE7"/>
          </a:solidFill>
          <a:ln w="19050">
            <a:solidFill>
              <a:srgbClr val="D85A30"/>
            </a:solidFill>
            <a:prstDash val="solid"/>
          </a:ln>
        </p:spPr>
      </p:sp>
      <p:sp>
        <p:nvSpPr>
          <p:cNvPr id="8" name="Text 6"/>
          <p:cNvSpPr/>
          <p:nvPr/>
        </p:nvSpPr>
        <p:spPr>
          <a:xfrm>
            <a:off x="4965192" y="1947672"/>
            <a:ext cx="3474720" cy="457200"/>
          </a:xfrm>
          <a:prstGeom prst="rect">
            <a:avLst/>
          </a:prstGeom>
          <a:noFill/>
          <a:ln/>
        </p:spPr>
        <p:txBody>
          <a:bodyPr wrap="square" rtlCol="0" anchor="ctr">
            <a:normAutofit/>
          </a:bodyPr>
          <a:lstStyle/>
          <a:p>
            <a:pPr indent="0" marL="0">
              <a:buNone/>
            </a:pPr>
            <a:r>
              <a:rPr lang="en-US" sz="1600" b="1" dirty="0">
                <a:solidFill>
                  <a:srgbClr val="993C1D"/>
                </a:solidFill>
                <a:latin typeface="Cambria" pitchFamily="34" charset="0"/>
                <a:ea typeface="Cambria" pitchFamily="34" charset="-122"/>
                <a:cs typeface="Cambria" pitchFamily="34" charset="-120"/>
              </a:rPr>
              <a:t>It won't</a:t>
            </a:r>
            <a:endParaRPr lang="en-US" sz="1600" dirty="0"/>
          </a:p>
        </p:txBody>
      </p:sp>
      <p:sp>
        <p:nvSpPr>
          <p:cNvPr id="9" name="Text 7"/>
          <p:cNvSpPr/>
          <p:nvPr/>
        </p:nvSpPr>
        <p:spPr>
          <a:xfrm>
            <a:off x="4965192" y="2441448"/>
            <a:ext cx="3474720" cy="1005840"/>
          </a:xfrm>
          <a:prstGeom prst="rect">
            <a:avLst/>
          </a:prstGeom>
          <a:noFill/>
          <a:ln/>
        </p:spPr>
        <p:txBody>
          <a:bodyPr wrap="square" rtlCol="0" anchor="ctr">
            <a:normAutofit/>
          </a:bodyPr>
          <a:lstStyle/>
          <a:p>
            <a:pPr indent="0" marL="0">
              <a:lnSpc>
                <a:spcPct val="110000"/>
              </a:lnSpc>
              <a:buNone/>
            </a:pPr>
            <a:r>
              <a:rPr lang="en-US" sz="1350" dirty="0">
                <a:solidFill>
                  <a:srgbClr val="1C2733"/>
                </a:solidFill>
                <a:latin typeface="Calibri" pitchFamily="34" charset="0"/>
                <a:ea typeface="Calibri" pitchFamily="34" charset="-122"/>
                <a:cs typeface="Calibri" pitchFamily="34" charset="-120"/>
              </a:rPr>
              <a:t>Be you. Feel the room. Hold the relationship. Make the final call. Care the way you do.</a:t>
            </a:r>
            <a:endParaRPr lang="en-US" sz="1350" dirty="0"/>
          </a:p>
        </p:txBody>
      </p:sp>
      <p:sp>
        <p:nvSpPr>
          <p:cNvPr id="10" name="Shape 8"/>
          <p:cNvSpPr/>
          <p:nvPr/>
        </p:nvSpPr>
        <p:spPr>
          <a:xfrm>
            <a:off x="502920" y="3840480"/>
            <a:ext cx="8138160" cy="777240"/>
          </a:xfrm>
          <a:prstGeom prst="roundRect">
            <a:avLst>
              <a:gd name="adj" fmla="val 9412"/>
            </a:avLst>
          </a:prstGeom>
          <a:solidFill>
            <a:srgbClr val="FAECE7"/>
          </a:solidFill>
          <a:ln w="19050">
            <a:solidFill>
              <a:srgbClr val="D85A30"/>
            </a:solidFill>
            <a:prstDash val="solid"/>
          </a:ln>
        </p:spPr>
      </p:sp>
      <p:sp>
        <p:nvSpPr>
          <p:cNvPr id="11" name="Text 9"/>
          <p:cNvSpPr/>
          <p:nvPr/>
        </p:nvSpPr>
        <p:spPr>
          <a:xfrm>
            <a:off x="731520" y="3840480"/>
            <a:ext cx="7680960" cy="777240"/>
          </a:xfrm>
          <a:prstGeom prst="rect">
            <a:avLst/>
          </a:prstGeom>
          <a:noFill/>
          <a:ln/>
        </p:spPr>
        <p:txBody>
          <a:bodyPr wrap="square" rtlCol="0" anchor="ctr">
            <a:normAutofit/>
          </a:bodyPr>
          <a:lstStyle/>
          <a:p>
            <a:pPr algn="ctr" indent="0" marL="0">
              <a:buNone/>
            </a:pPr>
            <a:r>
              <a:rPr lang="en-US" sz="1700" b="1" dirty="0">
                <a:solidFill>
                  <a:srgbClr val="993C1D"/>
                </a:solidFill>
                <a:latin typeface="Cambria" pitchFamily="34" charset="0"/>
                <a:ea typeface="Cambria" pitchFamily="34" charset="-122"/>
                <a:cs typeface="Cambria" pitchFamily="34" charset="-120"/>
              </a:rPr>
              <a:t>AI without you is generic. You without AI are exhausted. Together is the Second Mate.</a:t>
            </a:r>
            <a:endParaRPr lang="en-US" sz="17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NOT THEORY · WHAT WE'VE ACTUALLY BUILT</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What a real </a:t>
            </a:r>
            <a:pPr indent="0" marL="0">
              <a:buNone/>
            </a:pPr>
            <a:r>
              <a:rPr lang="en-US" sz="3000" b="1" dirty="0">
                <a:solidFill>
                  <a:srgbClr val="1D9E75"/>
                </a:solidFill>
                <a:latin typeface="Cambria" pitchFamily="34" charset="0"/>
                <a:ea typeface="Cambria" pitchFamily="34" charset="-122"/>
                <a:cs typeface="Cambria" pitchFamily="34" charset="-120"/>
              </a:rPr>
              <a:t>Second Mate does.</a:t>
            </a:r>
            <a:endParaRPr lang="en-US" sz="3000" dirty="0"/>
          </a:p>
        </p:txBody>
      </p:sp>
      <p:sp>
        <p:nvSpPr>
          <p:cNvPr id="4" name="Shape 2"/>
          <p:cNvSpPr/>
          <p:nvPr/>
        </p:nvSpPr>
        <p:spPr>
          <a:xfrm>
            <a:off x="502920" y="1737360"/>
            <a:ext cx="2578608" cy="2240280"/>
          </a:xfrm>
          <a:prstGeom prst="roundRect">
            <a:avLst>
              <a:gd name="adj" fmla="val 4082"/>
            </a:avLst>
          </a:prstGeom>
          <a:solidFill>
            <a:srgbClr val="E1F5EE"/>
          </a:solidFill>
          <a:ln w="19050">
            <a:solidFill>
              <a:srgbClr val="5DCAA5"/>
            </a:solidFill>
            <a:prstDash val="solid"/>
          </a:ln>
        </p:spPr>
      </p:sp>
      <p:sp>
        <p:nvSpPr>
          <p:cNvPr id="5" name="Text 3"/>
          <p:cNvSpPr/>
          <p:nvPr/>
        </p:nvSpPr>
        <p:spPr>
          <a:xfrm>
            <a:off x="685800"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ONE · CUSTOM APPS</a:t>
            </a:r>
            <a:endParaRPr lang="en-US" sz="950" dirty="0"/>
          </a:p>
        </p:txBody>
      </p:sp>
      <p:sp>
        <p:nvSpPr>
          <p:cNvPr id="6" name="Text 4"/>
          <p:cNvSpPr/>
          <p:nvPr/>
        </p:nvSpPr>
        <p:spPr>
          <a:xfrm>
            <a:off x="685800"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Peace Number Calculator</a:t>
            </a:r>
            <a:endParaRPr lang="en-US" sz="1500" dirty="0"/>
          </a:p>
        </p:txBody>
      </p:sp>
      <p:sp>
        <p:nvSpPr>
          <p:cNvPr id="7" name="Text 5"/>
          <p:cNvSpPr/>
          <p:nvPr/>
        </p:nvSpPr>
        <p:spPr>
          <a:xfrm>
            <a:off x="685800" y="2816352"/>
            <a:ext cx="2240280" cy="10515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We built it with AI. The same one you used in 1.3. It builds you things, not just words.</a:t>
            </a:r>
            <a:endParaRPr lang="en-US" sz="1150" dirty="0"/>
          </a:p>
        </p:txBody>
      </p:sp>
      <p:sp>
        <p:nvSpPr>
          <p:cNvPr id="8" name="Shape 6"/>
          <p:cNvSpPr/>
          <p:nvPr/>
        </p:nvSpPr>
        <p:spPr>
          <a:xfrm>
            <a:off x="3264408" y="1737360"/>
            <a:ext cx="2578608" cy="2240280"/>
          </a:xfrm>
          <a:prstGeom prst="roundRect">
            <a:avLst>
              <a:gd name="adj" fmla="val 4082"/>
            </a:avLst>
          </a:prstGeom>
          <a:solidFill>
            <a:srgbClr val="E1F5EE"/>
          </a:solidFill>
          <a:ln w="19050">
            <a:solidFill>
              <a:srgbClr val="5DCAA5"/>
            </a:solidFill>
            <a:prstDash val="solid"/>
          </a:ln>
        </p:spPr>
      </p:sp>
      <p:sp>
        <p:nvSpPr>
          <p:cNvPr id="9" name="Text 7"/>
          <p:cNvSpPr/>
          <p:nvPr/>
        </p:nvSpPr>
        <p:spPr>
          <a:xfrm>
            <a:off x="3447288"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TWO · GUARDS YOUR TIME</a:t>
            </a:r>
            <a:endParaRPr lang="en-US" sz="950" dirty="0"/>
          </a:p>
        </p:txBody>
      </p:sp>
      <p:sp>
        <p:nvSpPr>
          <p:cNvPr id="10" name="Text 8"/>
          <p:cNvSpPr/>
          <p:nvPr/>
        </p:nvSpPr>
        <p:spPr>
          <a:xfrm>
            <a:off x="3447288"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“Is it worth my time?”</a:t>
            </a:r>
            <a:endParaRPr lang="en-US" sz="1500" dirty="0"/>
          </a:p>
        </p:txBody>
      </p:sp>
      <p:sp>
        <p:nvSpPr>
          <p:cNvPr id="11" name="Text 9"/>
          <p:cNvSpPr/>
          <p:nvPr/>
        </p:nvSpPr>
        <p:spPr>
          <a:xfrm>
            <a:off x="3447288" y="2816352"/>
            <a:ext cx="2240280" cy="10515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A workflow reads every email in, so you protect your hours for your DPAs (from 1.7).</a:t>
            </a:r>
            <a:endParaRPr lang="en-US" sz="1150" dirty="0"/>
          </a:p>
        </p:txBody>
      </p:sp>
      <p:sp>
        <p:nvSpPr>
          <p:cNvPr id="12" name="Shape 10"/>
          <p:cNvSpPr/>
          <p:nvPr/>
        </p:nvSpPr>
        <p:spPr>
          <a:xfrm>
            <a:off x="6025896" y="1737360"/>
            <a:ext cx="2578608" cy="2240280"/>
          </a:xfrm>
          <a:prstGeom prst="roundRect">
            <a:avLst>
              <a:gd name="adj" fmla="val 4082"/>
            </a:avLst>
          </a:prstGeom>
          <a:solidFill>
            <a:srgbClr val="E1F5EE"/>
          </a:solidFill>
          <a:ln w="19050">
            <a:solidFill>
              <a:srgbClr val="5DCAA5"/>
            </a:solidFill>
            <a:prstDash val="solid"/>
          </a:ln>
        </p:spPr>
      </p:sp>
      <p:sp>
        <p:nvSpPr>
          <p:cNvPr id="13" name="Text 11"/>
          <p:cNvSpPr/>
          <p:nvPr/>
        </p:nvSpPr>
        <p:spPr>
          <a:xfrm>
            <a:off x="6208776" y="1883664"/>
            <a:ext cx="2240280" cy="274320"/>
          </a:xfrm>
          <a:prstGeom prst="rect">
            <a:avLst/>
          </a:prstGeom>
          <a:noFill/>
          <a:ln/>
        </p:spPr>
        <p:txBody>
          <a:bodyPr wrap="square" rtlCol="0" anchor="ctr"/>
          <a:lstStyle/>
          <a:p>
            <a:pPr indent="0" marL="0">
              <a:buNone/>
            </a:pPr>
            <a:r>
              <a:rPr lang="en-US" sz="950" b="1" spc="100" kern="0" dirty="0">
                <a:solidFill>
                  <a:srgbClr val="6B7785"/>
                </a:solidFill>
                <a:latin typeface="Calibri" pitchFamily="34" charset="0"/>
                <a:ea typeface="Calibri" pitchFamily="34" charset="-122"/>
                <a:cs typeface="Calibri" pitchFamily="34" charset="-120"/>
              </a:rPr>
              <a:t>THREE · PROTECTS CAPTURE</a:t>
            </a:r>
            <a:endParaRPr lang="en-US" sz="950" dirty="0"/>
          </a:p>
        </p:txBody>
      </p:sp>
      <p:sp>
        <p:nvSpPr>
          <p:cNvPr id="14" name="Text 12"/>
          <p:cNvSpPr/>
          <p:nvPr/>
        </p:nvSpPr>
        <p:spPr>
          <a:xfrm>
            <a:off x="6208776" y="2157984"/>
            <a:ext cx="2240280" cy="640080"/>
          </a:xfrm>
          <a:prstGeom prst="rect">
            <a:avLst/>
          </a:prstGeom>
          <a:noFill/>
          <a:ln/>
        </p:spPr>
        <p:txBody>
          <a:bodyPr wrap="square" rtlCol="0" anchor="ctr">
            <a:normAutofit/>
          </a:bodyPr>
          <a:lstStyle/>
          <a:p>
            <a:pPr indent="0" marL="0">
              <a:buNone/>
            </a:pPr>
            <a:r>
              <a:rPr lang="en-US" sz="1500" b="1" dirty="0">
                <a:solidFill>
                  <a:srgbClr val="0F6E56"/>
                </a:solidFill>
                <a:latin typeface="Cambria" pitchFamily="34" charset="0"/>
                <a:ea typeface="Cambria" pitchFamily="34" charset="-122"/>
                <a:cs typeface="Cambria" pitchFamily="34" charset="-120"/>
              </a:rPr>
              <a:t>The post-and-capture reminder</a:t>
            </a:r>
            <a:endParaRPr lang="en-US" sz="1500" dirty="0"/>
          </a:p>
        </p:txBody>
      </p:sp>
      <p:sp>
        <p:nvSpPr>
          <p:cNvPr id="15" name="Text 13"/>
          <p:cNvSpPr/>
          <p:nvPr/>
        </p:nvSpPr>
        <p:spPr>
          <a:xfrm>
            <a:off x="6208776" y="2816352"/>
            <a:ext cx="2240280" cy="1051560"/>
          </a:xfrm>
          <a:prstGeom prst="rect">
            <a:avLst/>
          </a:prstGeom>
          <a:noFill/>
          <a:ln/>
        </p:spPr>
        <p:txBody>
          <a:bodyPr wrap="square" rtlCol="0" anchor="ctr">
            <a:normAutofit/>
          </a:bodyPr>
          <a:lstStyle/>
          <a:p>
            <a:pPr indent="0" marL="0">
              <a:lnSpc>
                <a:spcPct val="108000"/>
              </a:lnSpc>
              <a:buNone/>
            </a:pPr>
            <a:r>
              <a:rPr lang="en-US" sz="1150" dirty="0">
                <a:solidFill>
                  <a:srgbClr val="1C2733"/>
                </a:solidFill>
                <a:latin typeface="Calibri" pitchFamily="34" charset="0"/>
                <a:ea typeface="Calibri" pitchFamily="34" charset="-122"/>
                <a:cs typeface="Calibri" pitchFamily="34" charset="-120"/>
              </a:rPr>
              <a:t>Post on social and it reminds you to add the call to action, so a post never just collects likes (from 1.5).</a:t>
            </a:r>
            <a:endParaRPr lang="en-US" sz="1150" dirty="0"/>
          </a:p>
        </p:txBody>
      </p:sp>
      <p:sp>
        <p:nvSpPr>
          <p:cNvPr id="16" name="Shape 14"/>
          <p:cNvSpPr/>
          <p:nvPr/>
        </p:nvSpPr>
        <p:spPr>
          <a:xfrm>
            <a:off x="502920" y="4160520"/>
            <a:ext cx="8138160" cy="685800"/>
          </a:xfrm>
          <a:prstGeom prst="roundRect">
            <a:avLst>
              <a:gd name="adj" fmla="val 10667"/>
            </a:avLst>
          </a:prstGeom>
          <a:solidFill>
            <a:srgbClr val="FAECE7"/>
          </a:solidFill>
          <a:ln w="19050">
            <a:solidFill>
              <a:srgbClr val="D85A30"/>
            </a:solidFill>
            <a:prstDash val="solid"/>
          </a:ln>
        </p:spPr>
      </p:sp>
      <p:sp>
        <p:nvSpPr>
          <p:cNvPr id="17" name="Text 15"/>
          <p:cNvSpPr/>
          <p:nvPr/>
        </p:nvSpPr>
        <p:spPr>
          <a:xfrm>
            <a:off x="731520" y="4160520"/>
            <a:ext cx="7680960" cy="685800"/>
          </a:xfrm>
          <a:prstGeom prst="rect">
            <a:avLst/>
          </a:prstGeom>
          <a:noFill/>
          <a:ln/>
        </p:spPr>
        <p:txBody>
          <a:bodyPr wrap="square" rtlCol="0" anchor="ctr">
            <a:normAutofit/>
          </a:bodyPr>
          <a:lstStyle/>
          <a:p>
            <a:pPr algn="ctr" indent="0" marL="0">
              <a:buNone/>
            </a:pPr>
            <a:r>
              <a:rPr lang="en-US" sz="1900" b="1" dirty="0">
                <a:solidFill>
                  <a:srgbClr val="993C1D"/>
                </a:solidFill>
                <a:latin typeface="Cambria" pitchFamily="34" charset="0"/>
                <a:ea typeface="Cambria" pitchFamily="34" charset="-122"/>
                <a:cs typeface="Cambria" pitchFamily="34" charset="-120"/>
              </a:rPr>
              <a:t>Rewrite an email? That's not even the beginning.</a:t>
            </a:r>
            <a:endParaRPr lang="en-US" sz="1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3B2F"/>
        </a:solidFill>
      </p:bgPr>
    </p:bg>
    <p:spTree>
      <p:nvGrpSpPr>
        <p:cNvPr id="1" name=""/>
        <p:cNvGrpSpPr/>
        <p:nvPr/>
      </p:nvGrpSpPr>
      <p:grpSpPr>
        <a:xfrm>
          <a:off x="0" y="0"/>
          <a:ext cx="0" cy="0"/>
          <a:chOff x="0" y="0"/>
          <a:chExt cx="0" cy="0"/>
        </a:xfrm>
      </p:grpSpPr>
      <p:sp>
        <p:nvSpPr>
          <p:cNvPr id="2" name="Text 0"/>
          <p:cNvSpPr/>
          <p:nvPr/>
        </p:nvSpPr>
        <p:spPr>
          <a:xfrm>
            <a:off x="502920" y="914400"/>
            <a:ext cx="8138160" cy="274320"/>
          </a:xfrm>
          <a:prstGeom prst="rect">
            <a:avLst/>
          </a:prstGeom>
          <a:noFill/>
          <a:ln/>
        </p:spPr>
        <p:txBody>
          <a:bodyPr wrap="square" rtlCol="0" anchor="ctr"/>
          <a:lstStyle/>
          <a:p>
            <a:pPr indent="0" marL="0">
              <a:buNone/>
            </a:pPr>
            <a:r>
              <a:rPr lang="en-US" sz="1100" b="1" spc="300" kern="0" dirty="0">
                <a:solidFill>
                  <a:srgbClr val="5DCAA5"/>
                </a:solidFill>
                <a:latin typeface="Calibri" pitchFamily="34" charset="0"/>
                <a:ea typeface="Calibri" pitchFamily="34" charset="-122"/>
                <a:cs typeface="Calibri" pitchFamily="34" charset="-120"/>
              </a:rPr>
              <a:t>THE HEADWIND WE'VE BEEN CIRCLING</a:t>
            </a:r>
            <a:endParaRPr lang="en-US" sz="1100" dirty="0"/>
          </a:p>
        </p:txBody>
      </p:sp>
      <p:sp>
        <p:nvSpPr>
          <p:cNvPr id="3" name="Text 1"/>
          <p:cNvSpPr/>
          <p:nvPr/>
        </p:nvSpPr>
        <p:spPr>
          <a:xfrm>
            <a:off x="502920" y="1325880"/>
            <a:ext cx="8138160" cy="2011680"/>
          </a:xfrm>
          <a:prstGeom prst="rect">
            <a:avLst/>
          </a:prstGeom>
          <a:noFill/>
          <a:ln/>
        </p:spPr>
        <p:txBody>
          <a:bodyPr wrap="square" rtlCol="0" anchor="t">
            <a:normAutofit/>
          </a:bodyPr>
          <a:lstStyle/>
          <a:p>
            <a:pPr indent="0" marL="0">
              <a:lnSpc>
                <a:spcPct val="108000"/>
              </a:lnSpc>
              <a:buNone/>
            </a:pPr>
            <a:r>
              <a:rPr lang="en-US" sz="3400" b="1" dirty="0">
                <a:solidFill>
                  <a:srgbClr val="FFFFFF"/>
                </a:solidFill>
                <a:latin typeface="Cambria" pitchFamily="34" charset="0"/>
                <a:ea typeface="Cambria" pitchFamily="34" charset="-122"/>
                <a:cs typeface="Cambria" pitchFamily="34" charset="-120"/>
              </a:rPr>
              <a:t>This is the real answer
</a:t>
            </a:r>
            <a:endParaRPr lang="en-US" sz="3400" dirty="0"/>
          </a:p>
          <a:p>
            <a:pPr indent="0" marL="0">
              <a:lnSpc>
                <a:spcPct val="108000"/>
              </a:lnSpc>
              <a:buNone/>
            </a:pPr>
            <a:r>
              <a:rPr lang="en-US" sz="3400" b="1" dirty="0">
                <a:solidFill>
                  <a:srgbClr val="9FE1CB"/>
                </a:solidFill>
                <a:latin typeface="Cambria" pitchFamily="34" charset="0"/>
                <a:ea typeface="Cambria" pitchFamily="34" charset="-122"/>
                <a:cs typeface="Cambria" pitchFamily="34" charset="-120"/>
              </a:rPr>
              <a:t>to Always On.</a:t>
            </a:r>
            <a:endParaRPr lang="en-US" sz="3400" dirty="0"/>
          </a:p>
        </p:txBody>
      </p:sp>
      <p:sp>
        <p:nvSpPr>
          <p:cNvPr id="4" name="Text 2"/>
          <p:cNvSpPr/>
          <p:nvPr/>
        </p:nvSpPr>
        <p:spPr>
          <a:xfrm>
            <a:off x="502920" y="3337560"/>
            <a:ext cx="8138160" cy="777240"/>
          </a:xfrm>
          <a:prstGeom prst="rect">
            <a:avLst/>
          </a:prstGeom>
          <a:noFill/>
          <a:ln/>
        </p:spPr>
        <p:txBody>
          <a:bodyPr wrap="square" rtlCol="0" anchor="ctr">
            <a:normAutofit/>
          </a:bodyPr>
          <a:lstStyle/>
          <a:p>
            <a:pPr indent="0" marL="0">
              <a:buNone/>
            </a:pPr>
            <a:r>
              <a:rPr lang="en-US" sz="1800" i="1" dirty="0">
                <a:solidFill>
                  <a:srgbClr val="9FE1CB"/>
                </a:solidFill>
                <a:latin typeface="Cambria" pitchFamily="34" charset="0"/>
                <a:ea typeface="Cambria" pitchFamily="34" charset="-122"/>
                <a:cs typeface="Cambria" pitchFamily="34" charset="-120"/>
              </a:rPr>
              <a:t>The busywork lived in your head with no one to hand it to. Now there is. The Second Mate takes the long flights, so you stay on your one thing and still close the laptop.</a:t>
            </a:r>
            <a:endParaRPr lang="en-US" sz="1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02920" y="457200"/>
            <a:ext cx="8138160" cy="274320"/>
          </a:xfrm>
          <a:prstGeom prst="rect">
            <a:avLst/>
          </a:prstGeom>
          <a:noFill/>
          <a:ln/>
        </p:spPr>
        <p:txBody>
          <a:bodyPr wrap="square" rtlCol="0" anchor="ctr"/>
          <a:lstStyle/>
          <a:p>
            <a:pPr indent="0" marL="0">
              <a:buNone/>
            </a:pPr>
            <a:r>
              <a:rPr lang="en-US" sz="1100" b="1" spc="300" kern="0" dirty="0">
                <a:solidFill>
                  <a:srgbClr val="0F6E56"/>
                </a:solidFill>
                <a:latin typeface="Calibri" pitchFamily="34" charset="0"/>
                <a:ea typeface="Calibri" pitchFamily="34" charset="-122"/>
                <a:cs typeface="Calibri" pitchFamily="34" charset="-120"/>
              </a:rPr>
              <a:t>TODAY IS JUST THE INTRODUCTION</a:t>
            </a:r>
            <a:endParaRPr lang="en-US" sz="1100" dirty="0"/>
          </a:p>
        </p:txBody>
      </p:sp>
      <p:sp>
        <p:nvSpPr>
          <p:cNvPr id="3" name="Text 1"/>
          <p:cNvSpPr/>
          <p:nvPr/>
        </p:nvSpPr>
        <p:spPr>
          <a:xfrm>
            <a:off x="502920" y="777240"/>
            <a:ext cx="8138160" cy="777240"/>
          </a:xfrm>
          <a:prstGeom prst="rect">
            <a:avLst/>
          </a:prstGeom>
          <a:noFill/>
          <a:ln/>
        </p:spPr>
        <p:txBody>
          <a:bodyPr wrap="square" rtlCol="0" anchor="ctr">
            <a:normAutofit/>
          </a:bodyPr>
          <a:lstStyle/>
          <a:p>
            <a:pPr indent="0" marL="0">
              <a:buNone/>
            </a:pPr>
            <a:r>
              <a:rPr lang="en-US" sz="3000" b="1" dirty="0">
                <a:solidFill>
                  <a:srgbClr val="1C2733"/>
                </a:solidFill>
                <a:latin typeface="Cambria" pitchFamily="34" charset="0"/>
                <a:ea typeface="Cambria" pitchFamily="34" charset="-122"/>
                <a:cs typeface="Cambria" pitchFamily="34" charset="-120"/>
              </a:rPr>
              <a:t>Meet your </a:t>
            </a:r>
            <a:pPr indent="0" marL="0">
              <a:buNone/>
            </a:pPr>
            <a:r>
              <a:rPr lang="en-US" sz="3000" b="1" dirty="0">
                <a:solidFill>
                  <a:srgbClr val="1D9E75"/>
                </a:solidFill>
                <a:latin typeface="Cambria" pitchFamily="34" charset="0"/>
                <a:ea typeface="Cambria" pitchFamily="34" charset="-122"/>
                <a:cs typeface="Cambria" pitchFamily="34" charset="-120"/>
              </a:rPr>
              <a:t>AI Marketing Crew.</a:t>
            </a:r>
            <a:endParaRPr lang="en-US" sz="3000" dirty="0"/>
          </a:p>
        </p:txBody>
      </p:sp>
      <p:sp>
        <p:nvSpPr>
          <p:cNvPr id="4" name="Text 2"/>
          <p:cNvSpPr/>
          <p:nvPr/>
        </p:nvSpPr>
        <p:spPr>
          <a:xfrm>
            <a:off x="502920" y="169164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The Scribe writes in your voice.   The Lookout watches trends and researches.   The Artist makes your visuals.</a:t>
            </a:r>
            <a:endParaRPr lang="en-US" sz="1600" dirty="0"/>
          </a:p>
        </p:txBody>
      </p:sp>
      <p:sp>
        <p:nvSpPr>
          <p:cNvPr id="5" name="Text 3"/>
          <p:cNvSpPr/>
          <p:nvPr/>
        </p:nvSpPr>
        <p:spPr>
          <a:xfrm>
            <a:off x="502920" y="2286000"/>
            <a:ext cx="8138160" cy="822960"/>
          </a:xfrm>
          <a:prstGeom prst="rect">
            <a:avLst/>
          </a:prstGeom>
          <a:noFill/>
          <a:ln/>
        </p:spPr>
        <p:txBody>
          <a:bodyPr wrap="square" rtlCol="0" anchor="ctr">
            <a:normAutofit/>
          </a:bodyPr>
          <a:lstStyle/>
          <a:p>
            <a:pPr algn="l" indent="0" marL="0">
              <a:lnSpc>
                <a:spcPct val="110000"/>
              </a:lnSpc>
              <a:buNone/>
            </a:pPr>
            <a:r>
              <a:rPr lang="en-US" sz="1600" dirty="0">
                <a:solidFill>
                  <a:srgbClr val="3F4B59"/>
                </a:solidFill>
                <a:latin typeface="Calibri" pitchFamily="34" charset="0"/>
                <a:ea typeface="Calibri" pitchFamily="34" charset="-122"/>
                <a:cs typeface="Calibri" pitchFamily="34" charset="-120"/>
              </a:rPr>
              <a:t>The Navigator plans your content and your week.   The Quartermaster handles admin and operations.</a:t>
            </a:r>
            <a:endParaRPr lang="en-US" sz="1600" dirty="0"/>
          </a:p>
        </p:txBody>
      </p:sp>
      <p:sp>
        <p:nvSpPr>
          <p:cNvPr id="6" name="Text 4"/>
          <p:cNvSpPr/>
          <p:nvPr/>
        </p:nvSpPr>
        <p:spPr>
          <a:xfrm>
            <a:off x="502920" y="2880360"/>
            <a:ext cx="8138160" cy="822960"/>
          </a:xfrm>
          <a:prstGeom prst="rect">
            <a:avLst/>
          </a:prstGeom>
          <a:noFill/>
          <a:ln/>
        </p:spPr>
        <p:txBody>
          <a:bodyPr wrap="square" rtlCol="0" anchor="ctr">
            <a:normAutofit/>
          </a:bodyPr>
          <a:lstStyle/>
          <a:p>
            <a:pPr algn="l" indent="0" marL="0">
              <a:lnSpc>
                <a:spcPct val="110000"/>
              </a:lnSpc>
              <a:buNone/>
            </a:pPr>
            <a:r>
              <a:rPr lang="en-US" sz="1600" i="1" dirty="0">
                <a:solidFill>
                  <a:srgbClr val="6B7785"/>
                </a:solidFill>
                <a:latin typeface="Calibri" pitchFamily="34" charset="0"/>
                <a:ea typeface="Calibri" pitchFamily="34" charset="-122"/>
                <a:cs typeface="Calibri" pitchFamily="34" charset="-120"/>
              </a:rPr>
              <a:t>First, you teach the crew your voice, so none of it sounds like a robot.</a:t>
            </a:r>
            <a:endParaRPr lang="en-US" sz="1600" dirty="0"/>
          </a:p>
        </p:txBody>
      </p:sp>
      <p:sp>
        <p:nvSpPr>
          <p:cNvPr id="7" name="Shape 5"/>
          <p:cNvSpPr/>
          <p:nvPr/>
        </p:nvSpPr>
        <p:spPr>
          <a:xfrm>
            <a:off x="502920" y="3611880"/>
            <a:ext cx="8138160" cy="777240"/>
          </a:xfrm>
          <a:prstGeom prst="roundRect">
            <a:avLst>
              <a:gd name="adj" fmla="val 9412"/>
            </a:avLst>
          </a:prstGeom>
          <a:solidFill>
            <a:srgbClr val="0F6E56"/>
          </a:solidFill>
          <a:ln/>
        </p:spPr>
      </p:sp>
      <p:sp>
        <p:nvSpPr>
          <p:cNvPr id="8" name="Text 6"/>
          <p:cNvSpPr/>
          <p:nvPr/>
        </p:nvSpPr>
        <p:spPr>
          <a:xfrm>
            <a:off x="731520" y="3611880"/>
            <a:ext cx="7680960" cy="777240"/>
          </a:xfrm>
          <a:prstGeom prst="rect">
            <a:avLst/>
          </a:prstGeom>
          <a:noFill/>
          <a:ln/>
        </p:spPr>
        <p:txBody>
          <a:bodyPr wrap="square" rtlCol="0" anchor="ctr">
            <a:normAutofit/>
          </a:bodyPr>
          <a:lstStyle/>
          <a:p>
            <a:pPr algn="ctr" indent="0" marL="0">
              <a:buNone/>
            </a:pPr>
            <a:r>
              <a:rPr lang="en-US" sz="1700" b="1" dirty="0">
                <a:solidFill>
                  <a:srgbClr val="FFFFFF"/>
                </a:solidFill>
                <a:latin typeface="Cambria" pitchFamily="34" charset="0"/>
                <a:ea typeface="Cambria" pitchFamily="34" charset="-122"/>
                <a:cs typeface="Cambria" pitchFamily="34" charset="-120"/>
              </a:rPr>
              <a:t>We go deep on every one in the class. One tired person becomes a captain with a full crew.</a:t>
            </a:r>
            <a:endParaRPr lang="en-US" sz="17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1.8 — Meet Your Second Mate</dc:title>
  <dc:subject>PptxGenJS Presentation</dc:subject>
  <dc:creator>Marketing Journeys</dc:creator>
  <cp:lastModifiedBy>Marketing Journeys</cp:lastModifiedBy>
  <cp:revision>1</cp:revision>
  <dcterms:created xsi:type="dcterms:W3CDTF">2026-06-13T12:13:38Z</dcterms:created>
  <dcterms:modified xsi:type="dcterms:W3CDTF">2026-06-13T12:13:38Z</dcterms:modified>
</cp:coreProperties>
</file>