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1.6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Pick Your </a:t>
            </a:r>
            <a:pPr indent="0" marL="0">
              <a:buNone/>
            </a:pPr>
            <a:r>
              <a:rPr lang="en-US" sz="4600" b="1" dirty="0">
                <a:solidFill>
                  <a:srgbClr val="9FE1CB"/>
                </a:solidFill>
                <a:latin typeface="Cambria" pitchFamily="34" charset="0"/>
                <a:ea typeface="Cambria" pitchFamily="34" charset="-122"/>
                <a:cs typeface="Cambria" pitchFamily="34" charset="-120"/>
              </a:rPr>
              <a:t>Routes</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I'm doing a little of everything. Why am I still invisible?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QUESTION THREE, THE UNLOCK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personality </a:t>
            </a:r>
            <a:pPr indent="0" marL="0">
              <a:buNone/>
            </a:pPr>
            <a:r>
              <a:rPr lang="en-US" sz="3000" b="1" dirty="0">
                <a:solidFill>
                  <a:srgbClr val="1D9E75"/>
                </a:solidFill>
                <a:latin typeface="Cambria" pitchFamily="34" charset="0"/>
                <a:ea typeface="Cambria" pitchFamily="34" charset="-122"/>
                <a:cs typeface="Cambria" pitchFamily="34" charset="-120"/>
              </a:rPr>
              <a:t>is the data.</a:t>
            </a:r>
            <a:endParaRPr lang="en-US" sz="3000" dirty="0"/>
          </a:p>
        </p:txBody>
      </p:sp>
      <p:sp>
        <p:nvSpPr>
          <p:cNvPr id="4" name="Shape 2"/>
          <p:cNvSpPr/>
          <p:nvPr/>
        </p:nvSpPr>
        <p:spPr>
          <a:xfrm>
            <a:off x="502920" y="1737360"/>
            <a:ext cx="3931920" cy="1554480"/>
          </a:xfrm>
          <a:prstGeom prst="roundRect">
            <a:avLst>
              <a:gd name="adj" fmla="val 5882"/>
            </a:avLst>
          </a:prstGeom>
          <a:solidFill>
            <a:srgbClr val="E1F5EE"/>
          </a:solidFill>
          <a:ln w="19050">
            <a:solidFill>
              <a:srgbClr val="5DCAA5"/>
            </a:solidFill>
            <a:prstDash val="solid"/>
          </a:ln>
        </p:spPr>
      </p:sp>
      <p:sp>
        <p:nvSpPr>
          <p:cNvPr id="5" name="Text 3"/>
          <p:cNvSpPr/>
          <p:nvPr/>
        </p:nvSpPr>
        <p:spPr>
          <a:xfrm>
            <a:off x="758952" y="190195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If you're an introvert</a:t>
            </a:r>
            <a:endParaRPr lang="en-US" sz="1600" dirty="0"/>
          </a:p>
        </p:txBody>
      </p:sp>
      <p:sp>
        <p:nvSpPr>
          <p:cNvPr id="6" name="Text 4"/>
          <p:cNvSpPr/>
          <p:nvPr/>
        </p:nvSpPr>
        <p:spPr>
          <a:xfrm>
            <a:off x="758952" y="2395728"/>
            <a:ext cx="3474720" cy="7315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Get Found, Partnerships, written Social. The work happens quietly, on your terms.</a:t>
            </a:r>
            <a:endParaRPr lang="en-US" sz="1350" dirty="0"/>
          </a:p>
        </p:txBody>
      </p:sp>
      <p:sp>
        <p:nvSpPr>
          <p:cNvPr id="7" name="Shape 5"/>
          <p:cNvSpPr/>
          <p:nvPr/>
        </p:nvSpPr>
        <p:spPr>
          <a:xfrm>
            <a:off x="4709160" y="1737360"/>
            <a:ext cx="3931920" cy="1554480"/>
          </a:xfrm>
          <a:prstGeom prst="roundRect">
            <a:avLst>
              <a:gd name="adj" fmla="val 5882"/>
            </a:avLst>
          </a:prstGeom>
          <a:solidFill>
            <a:srgbClr val="FAECE7"/>
          </a:solidFill>
          <a:ln w="19050">
            <a:solidFill>
              <a:srgbClr val="D85A30"/>
            </a:solidFill>
            <a:prstDash val="solid"/>
          </a:ln>
        </p:spPr>
      </p:sp>
      <p:sp>
        <p:nvSpPr>
          <p:cNvPr id="8" name="Text 6"/>
          <p:cNvSpPr/>
          <p:nvPr/>
        </p:nvSpPr>
        <p:spPr>
          <a:xfrm>
            <a:off x="4965192" y="1901952"/>
            <a:ext cx="3474720" cy="457200"/>
          </a:xfrm>
          <a:prstGeom prst="rect">
            <a:avLst/>
          </a:prstGeom>
          <a:noFill/>
          <a:ln/>
        </p:spPr>
        <p:txBody>
          <a:bodyPr wrap="square" rtlCol="0" anchor="ctr">
            <a:normAutofit/>
          </a:bodyPr>
          <a:lstStyle/>
          <a:p>
            <a:pPr indent="0" marL="0">
              <a:buNone/>
            </a:pPr>
            <a:r>
              <a:rPr lang="en-US" sz="1600" b="1" dirty="0">
                <a:solidFill>
                  <a:srgbClr val="993C1D"/>
                </a:solidFill>
                <a:latin typeface="Cambria" pitchFamily="34" charset="0"/>
                <a:ea typeface="Cambria" pitchFamily="34" charset="-122"/>
                <a:cs typeface="Cambria" pitchFamily="34" charset="-120"/>
              </a:rPr>
              <a:t>If you're an extrovert</a:t>
            </a:r>
            <a:endParaRPr lang="en-US" sz="1600" dirty="0"/>
          </a:p>
        </p:txBody>
      </p:sp>
      <p:sp>
        <p:nvSpPr>
          <p:cNvPr id="9" name="Text 7"/>
          <p:cNvSpPr/>
          <p:nvPr/>
        </p:nvSpPr>
        <p:spPr>
          <a:xfrm>
            <a:off x="4965192" y="2395728"/>
            <a:ext cx="3474720" cy="7315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Networking, Community, live Social. Your energy in the room is the product.</a:t>
            </a:r>
            <a:endParaRPr lang="en-US" sz="1350" dirty="0"/>
          </a:p>
        </p:txBody>
      </p:sp>
      <p:sp>
        <p:nvSpPr>
          <p:cNvPr id="10" name="Shape 8"/>
          <p:cNvSpPr/>
          <p:nvPr/>
        </p:nvSpPr>
        <p:spPr>
          <a:xfrm>
            <a:off x="502920" y="3474720"/>
            <a:ext cx="8138160" cy="868680"/>
          </a:xfrm>
          <a:prstGeom prst="roundRect">
            <a:avLst>
              <a:gd name="adj" fmla="val 8421"/>
            </a:avLst>
          </a:prstGeom>
          <a:solidFill>
            <a:srgbClr val="0F6E56"/>
          </a:solidFill>
          <a:ln/>
        </p:spPr>
      </p:sp>
      <p:sp>
        <p:nvSpPr>
          <p:cNvPr id="11" name="Text 9"/>
          <p:cNvSpPr/>
          <p:nvPr/>
        </p:nvSpPr>
        <p:spPr>
          <a:xfrm>
            <a:off x="731520" y="3474720"/>
            <a:ext cx="7680960" cy="86868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Not a weakness to overcome. It's the data telling you which holes to dig. (Your Network is for everyone.)</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TEST THAT SETTLES IT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There is no right route.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There is your right route.</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perfect route you'll quit in three weeks loses to the lesser one you'll run for three years. Consistency beats brilliance.</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CURE FOR THE ALL-STAR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Go deep. </a:t>
            </a:r>
            <a:pPr indent="0" marL="0">
              <a:buNone/>
            </a:pPr>
            <a:r>
              <a:rPr lang="en-US" sz="3000" b="1" dirty="0">
                <a:solidFill>
                  <a:srgbClr val="1D9E75"/>
                </a:solidFill>
                <a:latin typeface="Cambria" pitchFamily="34" charset="0"/>
                <a:ea typeface="Cambria" pitchFamily="34" charset="-122"/>
                <a:cs typeface="Cambria" pitchFamily="34" charset="-120"/>
              </a:rPr>
              <a:t>Quit the rest with relief.</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Pick one. Maybe two. Go deep, get sharp. The other five or six you let go. Today, on purpose. You're not quitting because you failed, you're quitting because you finally chose.</a:t>
            </a:r>
            <a:endParaRPr lang="en-US" sz="1700" dirty="0"/>
          </a:p>
        </p:txBody>
      </p:sp>
      <p:sp>
        <p:nvSpPr>
          <p:cNvPr id="5" name="Shape 3"/>
          <p:cNvSpPr/>
          <p:nvPr/>
        </p:nvSpPr>
        <p:spPr>
          <a:xfrm>
            <a:off x="502920" y="3383280"/>
            <a:ext cx="8138160" cy="868680"/>
          </a:xfrm>
          <a:prstGeom prst="roundRect">
            <a:avLst>
              <a:gd name="adj" fmla="val 8421"/>
            </a:avLst>
          </a:prstGeom>
          <a:solidFill>
            <a:srgbClr val="FAECE7"/>
          </a:solidFill>
          <a:ln w="19050">
            <a:solidFill>
              <a:srgbClr val="D85A30"/>
            </a:solidFill>
            <a:prstDash val="solid"/>
          </a:ln>
        </p:spPr>
      </p:sp>
      <p:sp>
        <p:nvSpPr>
          <p:cNvPr id="6" name="Text 4"/>
          <p:cNvSpPr/>
          <p:nvPr/>
        </p:nvSpPr>
        <p:spPr>
          <a:xfrm>
            <a:off x="731520" y="3383280"/>
            <a:ext cx="7680960" cy="86868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Two sharp tools beat seven dull ones. Two deep holes beat a thousand graves.</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Pick </a:t>
            </a:r>
            <a:pPr indent="0" marL="0">
              <a:buNone/>
            </a:pPr>
            <a:r>
              <a:rPr lang="en-US" sz="3000" b="1" dirty="0">
                <a:solidFill>
                  <a:srgbClr val="1D9E75"/>
                </a:solidFill>
                <a:latin typeface="Cambria" pitchFamily="34" charset="0"/>
                <a:ea typeface="Cambria" pitchFamily="34" charset="-122"/>
                <a:cs typeface="Cambria" pitchFamily="34" charset="-120"/>
              </a:rPr>
              <a:t>your lane.</a:t>
            </a:r>
            <a:endParaRPr lang="en-US" sz="3000" dirty="0"/>
          </a:p>
        </p:txBody>
      </p:sp>
      <p:sp>
        <p:nvSpPr>
          <p:cNvPr id="4" name="Shape 2"/>
          <p:cNvSpPr/>
          <p:nvPr/>
        </p:nvSpPr>
        <p:spPr>
          <a:xfrm>
            <a:off x="502920" y="1783080"/>
            <a:ext cx="502920" cy="502920"/>
          </a:xfrm>
          <a:prstGeom prst="ellipse">
            <a:avLst/>
          </a:prstGeom>
          <a:solidFill>
            <a:srgbClr val="D85A30"/>
          </a:solidFill>
          <a:ln/>
        </p:spPr>
      </p:sp>
      <p:sp>
        <p:nvSpPr>
          <p:cNvPr id="5" name="Text 3"/>
          <p:cNvSpPr/>
          <p:nvPr/>
        </p:nvSpPr>
        <p:spPr>
          <a:xfrm>
            <a:off x="502920" y="17830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373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Score the seven</a:t>
            </a:r>
            <a:endParaRPr lang="en-US" sz="1600" dirty="0"/>
          </a:p>
        </p:txBody>
      </p:sp>
      <p:sp>
        <p:nvSpPr>
          <p:cNvPr id="7" name="Text 5"/>
          <p:cNvSpPr/>
          <p:nvPr/>
        </p:nvSpPr>
        <p:spPr>
          <a:xfrm>
            <a:off x="4114800" y="17373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Rate each 1 to 5: fits my niche, I'll do it weekly, fits who I am. Add them up.</a:t>
            </a:r>
            <a:endParaRPr lang="en-US" sz="1250" dirty="0"/>
          </a:p>
        </p:txBody>
      </p:sp>
      <p:sp>
        <p:nvSpPr>
          <p:cNvPr id="8" name="Shape 6"/>
          <p:cNvSpPr/>
          <p:nvPr/>
        </p:nvSpPr>
        <p:spPr>
          <a:xfrm>
            <a:off x="502920" y="2697480"/>
            <a:ext cx="502920" cy="502920"/>
          </a:xfrm>
          <a:prstGeom prst="ellipse">
            <a:avLst/>
          </a:prstGeom>
          <a:solidFill>
            <a:srgbClr val="D85A30"/>
          </a:solidFill>
          <a:ln/>
        </p:spPr>
      </p:sp>
      <p:sp>
        <p:nvSpPr>
          <p:cNvPr id="9" name="Text 7"/>
          <p:cNvSpPr/>
          <p:nvPr/>
        </p:nvSpPr>
        <p:spPr>
          <a:xfrm>
            <a:off x="502920" y="26974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517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Pick one or two</a:t>
            </a:r>
            <a:endParaRPr lang="en-US" sz="1600" dirty="0"/>
          </a:p>
        </p:txBody>
      </p:sp>
      <p:sp>
        <p:nvSpPr>
          <p:cNvPr id="11" name="Text 9"/>
          <p:cNvSpPr/>
          <p:nvPr/>
        </p:nvSpPr>
        <p:spPr>
          <a:xfrm>
            <a:off x="4114800" y="26517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Your highest scores. That's your lane. We sharpen it together.</a:t>
            </a:r>
            <a:endParaRPr lang="en-US" sz="1250" dirty="0"/>
          </a:p>
        </p:txBody>
      </p:sp>
      <p:sp>
        <p:nvSpPr>
          <p:cNvPr id="12" name="Shape 10"/>
          <p:cNvSpPr/>
          <p:nvPr/>
        </p:nvSpPr>
        <p:spPr>
          <a:xfrm>
            <a:off x="502920" y="3611880"/>
            <a:ext cx="502920" cy="502920"/>
          </a:xfrm>
          <a:prstGeom prst="ellipse">
            <a:avLst/>
          </a:prstGeom>
          <a:solidFill>
            <a:srgbClr val="D85A30"/>
          </a:solidFill>
          <a:ln/>
        </p:spPr>
      </p:sp>
      <p:sp>
        <p:nvSpPr>
          <p:cNvPr id="13" name="Text 11"/>
          <p:cNvSpPr/>
          <p:nvPr/>
        </p:nvSpPr>
        <p:spPr>
          <a:xfrm>
            <a:off x="502920" y="36118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661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Name what you quit</a:t>
            </a:r>
            <a:endParaRPr lang="en-US" sz="1600" dirty="0"/>
          </a:p>
        </p:txBody>
      </p:sp>
      <p:sp>
        <p:nvSpPr>
          <p:cNvPr id="15" name="Text 13"/>
          <p:cNvSpPr/>
          <p:nvPr/>
        </p:nvSpPr>
        <p:spPr>
          <a:xfrm>
            <a:off x="4114800" y="35661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holes you stop digging, and let them go with relief.</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Two routes done well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beat seven done poorly.</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see your lane now. Picking it is not the same as running it. The weekly playbook that makes a route produce is a year of trial and error alone. You don't have to.</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1.7  Run It Like a Business: earning the right to turn it off.</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 brick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WHERE YOU'VE BEEN</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A point in every direction.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The middle, going nowhere.</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little social. A networking thing. A boosted post. A dead group. A site you never finished. That's the all-star. Busy everywhere, getting nowhere.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WHOLE MENU</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Seven ways to </a:t>
            </a:r>
            <a:pPr indent="0" marL="0">
              <a:buNone/>
            </a:pPr>
            <a:r>
              <a:rPr lang="en-US" sz="3000" b="1" dirty="0">
                <a:solidFill>
                  <a:srgbClr val="1D9E75"/>
                </a:solidFill>
                <a:latin typeface="Cambria" pitchFamily="34" charset="0"/>
                <a:ea typeface="Cambria" pitchFamily="34" charset="-122"/>
                <a:cs typeface="Cambria" pitchFamily="34" charset="-120"/>
              </a:rPr>
              <a:t>fill your Manifest.</a:t>
            </a:r>
            <a:endParaRPr lang="en-US" sz="3000" dirty="0"/>
          </a:p>
        </p:txBody>
      </p:sp>
      <p:sp>
        <p:nvSpPr>
          <p:cNvPr id="4" name="Text 2"/>
          <p:cNvSpPr/>
          <p:nvPr/>
        </p:nvSpPr>
        <p:spPr>
          <a:xfrm>
            <a:off x="502920" y="169164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Your Network · Social · Networking · Community · Partnerships · Get Found · Paid.</a:t>
            </a:r>
            <a:endParaRPr lang="en-US" sz="1800" dirty="0"/>
          </a:p>
        </p:txBody>
      </p:sp>
      <p:sp>
        <p:nvSpPr>
          <p:cNvPr id="5" name="Text 3"/>
          <p:cNvSpPr/>
          <p:nvPr/>
        </p:nvSpPr>
        <p:spPr>
          <a:xfrm>
            <a:off x="502920" y="237744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Your Network is the warmest names you'll ever get. The other six each reach a different room.</a:t>
            </a:r>
            <a:endParaRPr lang="en-US" sz="1600" dirty="0"/>
          </a:p>
        </p:txBody>
      </p:sp>
      <p:sp>
        <p:nvSpPr>
          <p:cNvPr id="6" name="Shape 4"/>
          <p:cNvSpPr/>
          <p:nvPr/>
        </p:nvSpPr>
        <p:spPr>
          <a:xfrm>
            <a:off x="502920" y="3291840"/>
            <a:ext cx="8138160" cy="868680"/>
          </a:xfrm>
          <a:prstGeom prst="roundRect">
            <a:avLst>
              <a:gd name="adj" fmla="val 8421"/>
            </a:avLst>
          </a:prstGeom>
          <a:solidFill>
            <a:srgbClr val="0F6E56"/>
          </a:solidFill>
          <a:ln/>
        </p:spPr>
      </p:sp>
      <p:sp>
        <p:nvSpPr>
          <p:cNvPr id="7" name="Text 5"/>
          <p:cNvSpPr/>
          <p:nvPr/>
        </p:nvSpPr>
        <p:spPr>
          <a:xfrm>
            <a:off x="731520" y="3291840"/>
            <a:ext cx="7680960" cy="86868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Seven roads. You do not need all of them. You need the one or two that fit you.</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BEFORE YOU PICK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Every route, </a:t>
            </a:r>
            <a:pPr indent="0" marL="0">
              <a:buNone/>
            </a:pPr>
            <a:r>
              <a:rPr lang="en-US" sz="3000" b="1" dirty="0">
                <a:solidFill>
                  <a:srgbClr val="1D9E75"/>
                </a:solidFill>
                <a:latin typeface="Cambria" pitchFamily="34" charset="0"/>
                <a:ea typeface="Cambria" pitchFamily="34" charset="-122"/>
                <a:cs typeface="Cambria" pitchFamily="34" charset="-120"/>
              </a:rPr>
              <a:t>one job.</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Warm or cold, loud or quiet, all seven exist to do the thing we named last session: get a name into your Manifest.</a:t>
            </a:r>
            <a:endParaRPr lang="en-US" sz="1800" dirty="0"/>
          </a:p>
        </p:txBody>
      </p:sp>
      <p:sp>
        <p:nvSpPr>
          <p:cNvPr id="5" name="Shape 3"/>
          <p:cNvSpPr/>
          <p:nvPr/>
        </p:nvSpPr>
        <p:spPr>
          <a:xfrm>
            <a:off x="502920" y="3200400"/>
            <a:ext cx="8138160" cy="868680"/>
          </a:xfrm>
          <a:prstGeom prst="roundRect">
            <a:avLst>
              <a:gd name="adj" fmla="val 8421"/>
            </a:avLst>
          </a:prstGeom>
          <a:solidFill>
            <a:srgbClr val="0F6E56"/>
          </a:solidFill>
          <a:ln/>
        </p:spPr>
      </p:sp>
      <p:sp>
        <p:nvSpPr>
          <p:cNvPr id="6" name="Text 4"/>
          <p:cNvSpPr/>
          <p:nvPr/>
        </p:nvSpPr>
        <p:spPr>
          <a:xfrm>
            <a:off x="731520" y="3200400"/>
            <a:ext cx="7680960" cy="86868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 route is the road. The Manifest is the destination. Don't marry a road.</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ONE OR TWO BEATS SEVEN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Sharpen </a:t>
            </a:r>
            <a:pPr indent="0" marL="0">
              <a:buNone/>
            </a:pPr>
            <a:r>
              <a:rPr lang="en-US" sz="3000" b="1" dirty="0">
                <a:solidFill>
                  <a:srgbClr val="1D9E75"/>
                </a:solidFill>
                <a:latin typeface="Cambria" pitchFamily="34" charset="0"/>
                <a:ea typeface="Cambria" pitchFamily="34" charset="-122"/>
                <a:cs typeface="Cambria" pitchFamily="34" charset="-120"/>
              </a:rPr>
              <a:t>the ax.</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Give a person six hours to chop a tree, they spend the first four sharpening the ax. Focus and expertise are the same move.</a:t>
            </a:r>
            <a:endParaRPr lang="en-US" sz="1800" dirty="0"/>
          </a:p>
        </p:txBody>
      </p:sp>
      <p:sp>
        <p:nvSpPr>
          <p:cNvPr id="5" name="Shape 3"/>
          <p:cNvSpPr/>
          <p:nvPr/>
        </p:nvSpPr>
        <p:spPr>
          <a:xfrm>
            <a:off x="502920" y="2971800"/>
            <a:ext cx="3931920" cy="1371600"/>
          </a:xfrm>
          <a:prstGeom prst="roundRect">
            <a:avLst>
              <a:gd name="adj" fmla="val 6667"/>
            </a:avLst>
          </a:prstGeom>
          <a:solidFill>
            <a:srgbClr val="FAECE7"/>
          </a:solidFill>
          <a:ln w="19050">
            <a:solidFill>
              <a:srgbClr val="D85A30"/>
            </a:solidFill>
            <a:prstDash val="solid"/>
          </a:ln>
        </p:spPr>
      </p:sp>
      <p:sp>
        <p:nvSpPr>
          <p:cNvPr id="6" name="Text 4"/>
          <p:cNvSpPr/>
          <p:nvPr/>
        </p:nvSpPr>
        <p:spPr>
          <a:xfrm>
            <a:off x="758952" y="3136392"/>
            <a:ext cx="3474720" cy="457200"/>
          </a:xfrm>
          <a:prstGeom prst="rect">
            <a:avLst/>
          </a:prstGeom>
          <a:noFill/>
          <a:ln/>
        </p:spPr>
        <p:txBody>
          <a:bodyPr wrap="square" rtlCol="0" anchor="ctr">
            <a:normAutofit/>
          </a:bodyPr>
          <a:lstStyle/>
          <a:p>
            <a:pPr indent="0" marL="0">
              <a:buNone/>
            </a:pPr>
            <a:r>
              <a:rPr lang="en-US" sz="1600" b="1" dirty="0">
                <a:solidFill>
                  <a:srgbClr val="993C1D"/>
                </a:solidFill>
                <a:latin typeface="Cambria" pitchFamily="34" charset="0"/>
                <a:ea typeface="Cambria" pitchFamily="34" charset="-122"/>
                <a:cs typeface="Cambria" pitchFamily="34" charset="-120"/>
              </a:rPr>
              <a:t>Seven dull tools</a:t>
            </a:r>
            <a:endParaRPr lang="en-US" sz="1600" dirty="0"/>
          </a:p>
        </p:txBody>
      </p:sp>
      <p:sp>
        <p:nvSpPr>
          <p:cNvPr id="7" name="Text 5"/>
          <p:cNvSpPr/>
          <p:nvPr/>
        </p:nvSpPr>
        <p:spPr>
          <a:xfrm>
            <a:off x="758952" y="3630168"/>
            <a:ext cx="3474720" cy="5486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Forgettable on seven platforms.</a:t>
            </a:r>
            <a:endParaRPr lang="en-US" sz="1350" dirty="0"/>
          </a:p>
        </p:txBody>
      </p:sp>
      <p:sp>
        <p:nvSpPr>
          <p:cNvPr id="8" name="Shape 6"/>
          <p:cNvSpPr/>
          <p:nvPr/>
        </p:nvSpPr>
        <p:spPr>
          <a:xfrm>
            <a:off x="4709160" y="2971800"/>
            <a:ext cx="3931920" cy="1371600"/>
          </a:xfrm>
          <a:prstGeom prst="roundRect">
            <a:avLst>
              <a:gd name="adj" fmla="val 6667"/>
            </a:avLst>
          </a:prstGeom>
          <a:solidFill>
            <a:srgbClr val="E1F5EE"/>
          </a:solidFill>
          <a:ln w="19050">
            <a:solidFill>
              <a:srgbClr val="5DCAA5"/>
            </a:solidFill>
            <a:prstDash val="solid"/>
          </a:ln>
        </p:spPr>
      </p:sp>
      <p:sp>
        <p:nvSpPr>
          <p:cNvPr id="9" name="Text 7"/>
          <p:cNvSpPr/>
          <p:nvPr/>
        </p:nvSpPr>
        <p:spPr>
          <a:xfrm>
            <a:off x="4965192" y="313639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Two sharp ones</a:t>
            </a:r>
            <a:endParaRPr lang="en-US" sz="1600" dirty="0"/>
          </a:p>
        </p:txBody>
      </p:sp>
      <p:sp>
        <p:nvSpPr>
          <p:cNvPr id="10" name="Text 8"/>
          <p:cNvSpPr/>
          <p:nvPr/>
        </p:nvSpPr>
        <p:spPr>
          <a:xfrm>
            <a:off x="4965192" y="3630168"/>
            <a:ext cx="3474720" cy="5486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name people remember.</a:t>
            </a:r>
            <a:endParaRPr lang="en-US" sz="13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HOW YOU ACTUALLY STRIKE GOLD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Mining, not graves.</a:t>
            </a:r>
            <a:endParaRPr lang="en-US" sz="2400" dirty="0"/>
          </a:p>
        </p:txBody>
      </p:sp>
      <p:pic>
        <p:nvPicPr>
          <p:cNvPr id="4" name="Image 0" descr="/Users/robertearl/Documents/Marketing Journeys/production/assets/mj-1.6-map.png">    </p:cNvPr>
          <p:cNvPicPr>
            <a:picLocks noChangeAspect="1"/>
          </p:cNvPicPr>
          <p:nvPr/>
        </p:nvPicPr>
        <p:blipFill>
          <a:blip r:embed="rId1"/>
          <a:stretch>
            <a:fillRect/>
          </a:stretch>
        </p:blipFill>
        <p:spPr>
          <a:xfrm>
            <a:off x="1005840" y="1234440"/>
            <a:ext cx="7132320" cy="402336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HARD TRUTH</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A thousand shallow holes?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Those are called graves.</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Depth strikes gold. Don't dig your own grave seven times. Dig one hole that hits gold.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YOU'RE NOT TRYING TO BE FAMOUS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Win your number, </a:t>
            </a:r>
            <a:pPr indent="0" marL="0">
              <a:buNone/>
            </a:pPr>
            <a:r>
              <a:rPr lang="en-US" sz="3000" b="1" dirty="0">
                <a:solidFill>
                  <a:srgbClr val="1D9E75"/>
                </a:solidFill>
                <a:latin typeface="Cambria" pitchFamily="34" charset="0"/>
                <a:ea typeface="Cambria" pitchFamily="34" charset="-122"/>
                <a:cs typeface="Cambria" pitchFamily="34" charset="-120"/>
              </a:rPr>
              <a:t>not the internet.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Your Peace Number is finite and knowable. It doesn't take seven routes to hit it. It takes one or two you run well.</a:t>
            </a:r>
            <a:endParaRPr lang="en-US" sz="1800" dirty="0"/>
          </a:p>
        </p:txBody>
      </p:sp>
      <p:sp>
        <p:nvSpPr>
          <p:cNvPr id="5" name="Shape 3"/>
          <p:cNvSpPr/>
          <p:nvPr/>
        </p:nvSpPr>
        <p:spPr>
          <a:xfrm>
            <a:off x="502920" y="3200400"/>
            <a:ext cx="8138160" cy="822960"/>
          </a:xfrm>
          <a:prstGeom prst="roundRect">
            <a:avLst>
              <a:gd name="adj" fmla="val 8889"/>
            </a:avLst>
          </a:prstGeom>
          <a:solidFill>
            <a:srgbClr val="0F6E56"/>
          </a:solidFill>
          <a:ln/>
        </p:spPr>
      </p:sp>
      <p:sp>
        <p:nvSpPr>
          <p:cNvPr id="6" name="Text 4"/>
          <p:cNvSpPr/>
          <p:nvPr/>
        </p:nvSpPr>
        <p:spPr>
          <a:xfrm>
            <a:off x="731520" y="3200400"/>
            <a:ext cx="7680960" cy="822960"/>
          </a:xfrm>
          <a:prstGeom prst="rect">
            <a:avLst/>
          </a:prstGeom>
          <a:noFill/>
          <a:ln/>
        </p:spPr>
        <p:txBody>
          <a:bodyPr wrap="square" rtlCol="0" anchor="ctr">
            <a:normAutofit/>
          </a:bodyPr>
          <a:lstStyle/>
          <a:p>
            <a:pPr algn="ctr" indent="0" marL="0">
              <a:buNone/>
            </a:pPr>
            <a:r>
              <a:rPr lang="en-US" sz="2000" b="1" dirty="0">
                <a:solidFill>
                  <a:srgbClr val="FFFFFF"/>
                </a:solidFill>
                <a:latin typeface="Cambria" pitchFamily="34" charset="0"/>
                <a:ea typeface="Cambria" pitchFamily="34" charset="-122"/>
                <a:cs typeface="Cambria" pitchFamily="34" charset="-120"/>
              </a:rPr>
              <a:t>Stop trying to win the internet. Win your number.</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TO PICK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questions </a:t>
            </a:r>
            <a:pPr indent="0" marL="0">
              <a:buNone/>
            </a:pPr>
            <a:r>
              <a:rPr lang="en-US" sz="3000" b="1" dirty="0">
                <a:solidFill>
                  <a:srgbClr val="1D9E75"/>
                </a:solidFill>
                <a:latin typeface="Cambria" pitchFamily="34" charset="0"/>
                <a:ea typeface="Cambria" pitchFamily="34" charset="-122"/>
                <a:cs typeface="Cambria" pitchFamily="34" charset="-120"/>
              </a:rPr>
              <a:t>for each route.</a:t>
            </a:r>
            <a:endParaRPr lang="en-US" sz="3000" dirty="0"/>
          </a:p>
        </p:txBody>
      </p:sp>
      <p:sp>
        <p:nvSpPr>
          <p:cNvPr id="4" name="Shape 2"/>
          <p:cNvSpPr/>
          <p:nvPr/>
        </p:nvSpPr>
        <p:spPr>
          <a:xfrm>
            <a:off x="502920" y="1783080"/>
            <a:ext cx="502920" cy="502920"/>
          </a:xfrm>
          <a:prstGeom prst="ellipse">
            <a:avLst/>
          </a:prstGeom>
          <a:solidFill>
            <a:srgbClr val="D85A30"/>
          </a:solidFill>
          <a:ln/>
        </p:spPr>
      </p:sp>
      <p:sp>
        <p:nvSpPr>
          <p:cNvPr id="5" name="Text 3"/>
          <p:cNvSpPr/>
          <p:nvPr/>
        </p:nvSpPr>
        <p:spPr>
          <a:xfrm>
            <a:off x="502920" y="17830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373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Fit my niche?</a:t>
            </a:r>
            <a:endParaRPr lang="en-US" sz="1600" dirty="0"/>
          </a:p>
        </p:txBody>
      </p:sp>
      <p:sp>
        <p:nvSpPr>
          <p:cNvPr id="7" name="Text 5"/>
          <p:cNvSpPr/>
          <p:nvPr/>
        </p:nvSpPr>
        <p:spPr>
          <a:xfrm>
            <a:off x="4114800" y="17373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Are the people you serve actually there?</a:t>
            </a:r>
            <a:endParaRPr lang="en-US" sz="1250" dirty="0"/>
          </a:p>
        </p:txBody>
      </p:sp>
      <p:sp>
        <p:nvSpPr>
          <p:cNvPr id="8" name="Shape 6"/>
          <p:cNvSpPr/>
          <p:nvPr/>
        </p:nvSpPr>
        <p:spPr>
          <a:xfrm>
            <a:off x="502920" y="2697480"/>
            <a:ext cx="502920" cy="502920"/>
          </a:xfrm>
          <a:prstGeom prst="ellipse">
            <a:avLst/>
          </a:prstGeom>
          <a:solidFill>
            <a:srgbClr val="D85A30"/>
          </a:solidFill>
          <a:ln/>
        </p:spPr>
      </p:sp>
      <p:sp>
        <p:nvSpPr>
          <p:cNvPr id="9" name="Text 7"/>
          <p:cNvSpPr/>
          <p:nvPr/>
        </p:nvSpPr>
        <p:spPr>
          <a:xfrm>
            <a:off x="502920" y="26974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517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Will I do it?</a:t>
            </a:r>
            <a:endParaRPr lang="en-US" sz="1600" dirty="0"/>
          </a:p>
        </p:txBody>
      </p:sp>
      <p:sp>
        <p:nvSpPr>
          <p:cNvPr id="11" name="Text 9"/>
          <p:cNvSpPr/>
          <p:nvPr/>
        </p:nvSpPr>
        <p:spPr>
          <a:xfrm>
            <a:off x="4114800" y="26517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Every week, even tired and busy. A route you abandon is worth nothing.</a:t>
            </a:r>
            <a:endParaRPr lang="en-US" sz="1250" dirty="0"/>
          </a:p>
        </p:txBody>
      </p:sp>
      <p:sp>
        <p:nvSpPr>
          <p:cNvPr id="12" name="Shape 10"/>
          <p:cNvSpPr/>
          <p:nvPr/>
        </p:nvSpPr>
        <p:spPr>
          <a:xfrm>
            <a:off x="502920" y="3611880"/>
            <a:ext cx="502920" cy="502920"/>
          </a:xfrm>
          <a:prstGeom prst="ellipse">
            <a:avLst/>
          </a:prstGeom>
          <a:solidFill>
            <a:srgbClr val="D85A30"/>
          </a:solidFill>
          <a:ln/>
        </p:spPr>
      </p:sp>
      <p:sp>
        <p:nvSpPr>
          <p:cNvPr id="13" name="Text 11"/>
          <p:cNvSpPr/>
          <p:nvPr/>
        </p:nvSpPr>
        <p:spPr>
          <a:xfrm>
            <a:off x="502920" y="36118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661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Fit who I am?</a:t>
            </a:r>
            <a:endParaRPr lang="en-US" sz="1600" dirty="0"/>
          </a:p>
        </p:txBody>
      </p:sp>
      <p:sp>
        <p:nvSpPr>
          <p:cNvPr id="15" name="Text 13"/>
          <p:cNvSpPr/>
          <p:nvPr/>
        </p:nvSpPr>
        <p:spPr>
          <a:xfrm>
            <a:off x="4114800" y="35661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The one nobody tells you. It matters more than the other two combined.</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1.6 · Pick Your Routes</dc:title>
  <dc:subject>PptxGenJS Presentation</dc:subject>
  <dc:creator>Marketing Journeys</dc:creator>
  <cp:lastModifiedBy>Marketing Journeys</cp:lastModifiedBy>
  <cp:revision>1</cp:revision>
  <dcterms:created xsi:type="dcterms:W3CDTF">2026-06-13T12:13:38Z</dcterms:created>
  <dcterms:modified xsi:type="dcterms:W3CDTF">2026-06-13T12:13:38Z</dcterms:modified>
</cp:coreProperties>
</file>