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486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JOURNEYS · THE TRADEWINDS METHOD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8686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Session 1.5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6035040" cy="10515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You </a:t>
            </a:r>
            <a:pPr indent="0" marL="0">
              <a:buNone/>
            </a:pPr>
            <a:r>
              <a:rPr lang="en-US" sz="46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Capture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502920" y="3931920"/>
            <a:ext cx="5852160" cy="5486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thousand likes, and not one name. Why?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537960" y="960120"/>
            <a:ext cx="1783080" cy="1783080"/>
          </a:xfrm>
          <a:prstGeom prst="rect">
            <a:avLst/>
          </a:prstGeom>
          <a:ln w="12700">
            <a:solidFill>
              <a:srgbClr val="5DCAA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14032" y="1371600"/>
            <a:ext cx="658368" cy="82296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Shape 6"/>
          <p:cNvSpPr/>
          <p:nvPr/>
        </p:nvSpPr>
        <p:spPr>
          <a:xfrm>
            <a:off x="7114032" y="1371600"/>
            <a:ext cx="182880" cy="822960"/>
          </a:xfrm>
          <a:prstGeom prst="ellipse">
            <a:avLst/>
          </a:prstGeom>
          <a:solidFill>
            <a:srgbClr val="0F6E56"/>
          </a:solidFill>
          <a:ln/>
        </p:spPr>
      </p:sp>
      <p:sp>
        <p:nvSpPr>
          <p:cNvPr id="9" name="Shape 7"/>
          <p:cNvSpPr/>
          <p:nvPr/>
        </p:nvSpPr>
        <p:spPr>
          <a:xfrm>
            <a:off x="7589520" y="1371600"/>
            <a:ext cx="182880" cy="822960"/>
          </a:xfrm>
          <a:prstGeom prst="ellipse">
            <a:avLst/>
          </a:prstGeom>
          <a:solidFill>
            <a:srgbClr val="9FE1CB"/>
          </a:solidFill>
          <a:ln/>
        </p:spPr>
      </p:sp>
      <p:sp>
        <p:nvSpPr>
          <p:cNvPr id="10" name="Shape 8"/>
          <p:cNvSpPr/>
          <p:nvPr/>
        </p:nvSpPr>
        <p:spPr>
          <a:xfrm>
            <a:off x="7333488" y="2212848"/>
            <a:ext cx="219456" cy="146304"/>
          </a:xfrm>
          <a:prstGeom prst="trapezoid">
            <a:avLst/>
          </a:prstGeom>
          <a:solidFill>
            <a:srgbClr val="D85A30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BUYS ON YOUR SCHEDULE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captured name is a booking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 haven't made yet.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82880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are ready now. Most are dreaming, months out. Capture them, or they Google a stranger when the timing is right.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274320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Confirm, Care, Cultivate, until an inquiry becomes a client for life.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IT PLAINLY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Sell your business tomorrow,
</a:t>
            </a:r>
            <a:endParaRPr lang="en-US" sz="34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34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only thing of value is the database.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the logo. Not the feed. The list. Everything else is decoration around it.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BRICK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 your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matchbooks.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7830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34440" y="17373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Count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114800" y="17373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 and emails you own in one place right now. Not followers. Write the number.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02920" y="26974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2697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34440" y="26517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114800" y="26517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phone, inbox, old confirmations, a notebook in a drawer. They're scattered everywhere.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02920" y="36118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36118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34440" y="35661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Gather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114800" y="35661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one list you control, together we finish it. Don't be a stack of matchbooks.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64008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WITH YOU, NOT TAUGHT AT YOU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13716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like is not a lead.
</a:t>
            </a:r>
            <a:endParaRPr lang="en-US" sz="3000" dirty="0"/>
          </a:p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Rent the routes, own the list.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251460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see it now: the names are the gold. Building the capture system, gathering the list, and the follow-up that turns it into clients for life is a year of work alone, and you'd lose names along the way. Knowing is not doing. You don't have to do it alone.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5120640" cy="621792"/>
          </a:xfrm>
          <a:prstGeom prst="roundRect">
            <a:avLst>
              <a:gd name="adj" fmla="val 50000"/>
            </a:avLst>
          </a:prstGeom>
          <a:solidFill>
            <a:srgbClr val="1D9E75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3200400"/>
            <a:ext cx="512064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build it with you  →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3968496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AEB7B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Next → 1.6  Pick Your Routes: which one or two actually fit you.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4617720"/>
            <a:ext cx="8138160" cy="31089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your first brick in the community. Questions? Bring them to this week's Professor Hours.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11430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COLD NIGHT OUTSIDE SEATTLE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5544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 was ten. Dad sent me to clean out the car.
</a:t>
            </a:r>
            <a:endParaRPr lang="en-US" sz="28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Scraps of paper. Matchbook covers. I thought it was trash.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THOSE SCRAPS WERE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names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are the gold.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 was in sales. Those matchbook covers were names and numbers, people he needed to call back.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2920" y="260604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wasn't chasing applause. He was chasing names. He had the instinct exactly right.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HERE'S WHAT HE LACKED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Instinct, minus the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system.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37360"/>
            <a:ext cx="2578608" cy="1691640"/>
          </a:xfrm>
          <a:prstGeom prst="roundRect">
            <a:avLst>
              <a:gd name="adj" fmla="val 5405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88366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HAD NO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685800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System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2816352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place every name lived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64408" y="1737360"/>
            <a:ext cx="2578608" cy="1691640"/>
          </a:xfrm>
          <a:prstGeom prst="roundRect">
            <a:avLst>
              <a:gd name="adj" fmla="val 5405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88366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HAD NO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447288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Training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447288" y="2816352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taught him how to do it right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25896" y="1737360"/>
            <a:ext cx="2578608" cy="1691640"/>
          </a:xfrm>
          <a:prstGeom prst="roundRect">
            <a:avLst>
              <a:gd name="adj" fmla="val 5405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08776" y="188366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HAD NO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208776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Discipline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08776" y="2816352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panic at month end, not a daily rhythm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02920" y="3611880"/>
            <a:ext cx="8138160" cy="777240"/>
          </a:xfrm>
          <a:prstGeom prst="roundRect">
            <a:avLst>
              <a:gd name="adj" fmla="val 9412"/>
            </a:avLst>
          </a:prstGeom>
          <a:solidFill>
            <a:srgbClr val="0F6E56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61188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instinct you may have. The three, we hand you.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11430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FLIP TO TODAY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5544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 social. Run ads. Post. Build a website.
</a:t>
            </a:r>
            <a:endParaRPr lang="en-US" sz="28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route has exactly one job: capture a name.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VANITY TRAP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thousand looked.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Zero names.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post a great trip photo. A thousand views. A hundred likes. It feels like marketing.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2920" y="260604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gave you a name and an email? Almost every time, none. You can't reach one of them tomorrow.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02920" y="3611880"/>
            <a:ext cx="8138160" cy="777240"/>
          </a:xfrm>
          <a:prstGeom prst="roundRect">
            <a:avLst>
              <a:gd name="adj" fmla="val 9412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361188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like is not a lead.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ZERO NAMES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There was no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door.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call to action is the one clear instruction telling a person exactly what to do next. "Comment ITALY and I will send the guide." Not a hint. A direct ask.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8138160" cy="822960"/>
          </a:xfrm>
          <a:prstGeom prst="roundRect">
            <a:avLst>
              <a:gd name="adj" fmla="val 8889"/>
            </a:avLst>
          </a:prstGeom>
          <a:solidFill>
            <a:srgbClr val="0F6E5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0040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call to action, no capture. The door is the whole game.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ROUTES · THE DOOR · YOUR MANIFEST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Rent the routes. Own the list.</a:t>
            </a:r>
            <a:endParaRPr lang="en-US" sz="2400" dirty="0"/>
          </a:p>
        </p:txBody>
      </p:sp>
      <p:pic>
        <p:nvPicPr>
          <p:cNvPr id="4" name="Image 0" descr="/Users/robertearl/Documents/Marketing Journeys/production/assets/mj-1.5-ma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1234440"/>
            <a:ext cx="6949440" cy="39319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LIST YOU OWN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Manifest.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balloon, the manifest is the record of everyone aboard. In your business, the same: every person who raised a hand and said tell me more.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3246120"/>
            <a:ext cx="8138160" cy="777240"/>
          </a:xfrm>
          <a:prstGeom prst="roundRect">
            <a:avLst>
              <a:gd name="adj" fmla="val 9412"/>
            </a:avLst>
          </a:prstGeom>
          <a:solidFill>
            <a:srgbClr val="0F6E5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4612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platform, you rent. The Manifest is the one thing you own.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1.5 — Why You Capture</dc:title>
  <dc:subject>PptxGenJS Presentation</dc:subject>
  <dc:creator>Marketing Journeys</dc:creator>
  <cp:lastModifiedBy>Marketing Journeys</cp:lastModifiedBy>
  <cp:revision>1</cp:revision>
  <dcterms:created xsi:type="dcterms:W3CDTF">2026-06-13T12:13:38Z</dcterms:created>
  <dcterms:modified xsi:type="dcterms:W3CDTF">2026-06-13T12:13:38Z</dcterms:modified>
</cp:coreProperties>
</file>