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1.3</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600" b="1" dirty="0">
                <a:solidFill>
                  <a:srgbClr val="FFFFFF"/>
                </a:solidFill>
                <a:latin typeface="Cambria" pitchFamily="34" charset="0"/>
                <a:ea typeface="Cambria" pitchFamily="34" charset="-122"/>
                <a:cs typeface="Cambria" pitchFamily="34" charset="-120"/>
              </a:rPr>
              <a:t>Your Peace </a:t>
            </a:r>
            <a:pPr indent="0" marL="0">
              <a:buNone/>
            </a:pPr>
            <a:r>
              <a:rPr lang="en-US" sz="4600" b="1" dirty="0">
                <a:solidFill>
                  <a:srgbClr val="9FE1CB"/>
                </a:solidFill>
                <a:latin typeface="Cambria" pitchFamily="34" charset="0"/>
                <a:ea typeface="Cambria" pitchFamily="34" charset="-122"/>
                <a:cs typeface="Cambria" pitchFamily="34" charset="-120"/>
              </a:rPr>
              <a:t>Number</a:t>
            </a:r>
            <a:endParaRPr lang="en-US" sz="4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How much do I actually need, and what does that mean in real life?</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PART THAT'S ON YOU</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route needs </a:t>
            </a:r>
            <a:pPr indent="0" marL="0">
              <a:buNone/>
            </a:pPr>
            <a:r>
              <a:rPr lang="en-US" sz="3000" b="1" dirty="0">
                <a:solidFill>
                  <a:srgbClr val="1D9E75"/>
                </a:solidFill>
                <a:latin typeface="Cambria" pitchFamily="34" charset="0"/>
                <a:ea typeface="Cambria" pitchFamily="34" charset="-122"/>
                <a:cs typeface="Cambria" pitchFamily="34" charset="-120"/>
              </a:rPr>
              <a:t>a driver.</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The GPS gives you the route. It can't drive the car. Stop hiding behind the screen. Stop playing agent, start taking action. Right action.</a:t>
            </a:r>
            <a:endParaRPr lang="en-US" sz="1800" dirty="0"/>
          </a:p>
        </p:txBody>
      </p:sp>
      <p:sp>
        <p:nvSpPr>
          <p:cNvPr id="5" name="Shape 3"/>
          <p:cNvSpPr/>
          <p:nvPr/>
        </p:nvSpPr>
        <p:spPr>
          <a:xfrm>
            <a:off x="502920" y="3291840"/>
            <a:ext cx="8138160" cy="777240"/>
          </a:xfrm>
          <a:prstGeom prst="roundRect">
            <a:avLst>
              <a:gd name="adj" fmla="val 9412"/>
            </a:avLst>
          </a:prstGeom>
          <a:solidFill>
            <a:srgbClr val="0F6E56"/>
          </a:solidFill>
          <a:ln/>
        </p:spPr>
      </p:sp>
      <p:sp>
        <p:nvSpPr>
          <p:cNvPr id="6" name="Text 4"/>
          <p:cNvSpPr/>
          <p:nvPr/>
        </p:nvSpPr>
        <p:spPr>
          <a:xfrm>
            <a:off x="731520" y="3291840"/>
            <a:ext cx="7680960" cy="777240"/>
          </a:xfrm>
          <a:prstGeom prst="rect">
            <a:avLst/>
          </a:prstGeom>
          <a:noFill/>
          <a:ln/>
        </p:spPr>
        <p:txBody>
          <a:bodyPr wrap="square" rtlCol="0" anchor="ctr">
            <a:normAutofit/>
          </a:bodyPr>
          <a:lstStyle/>
          <a:p>
            <a:pPr algn="ctr" indent="0" marL="0">
              <a:buNone/>
            </a:pPr>
            <a:r>
              <a:rPr lang="en-US" sz="2000" b="1" dirty="0">
                <a:solidFill>
                  <a:srgbClr val="FFFFFF"/>
                </a:solidFill>
                <a:latin typeface="Cambria" pitchFamily="34" charset="0"/>
                <a:ea typeface="Cambria" pitchFamily="34" charset="-122"/>
                <a:cs typeface="Cambria" pitchFamily="34" charset="-120"/>
              </a:rPr>
              <a:t>You can't spell attraction without action.</a:t>
            </a:r>
            <a:endParaRPr 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HEADWIND WE FINALLY SOLVE</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400" b="1" dirty="0">
                <a:solidFill>
                  <a:srgbClr val="FFFFFF"/>
                </a:solidFill>
                <a:latin typeface="Cambria" pitchFamily="34" charset="0"/>
                <a:ea typeface="Cambria" pitchFamily="34" charset="-122"/>
                <a:cs typeface="Cambria" pitchFamily="34" charset="-120"/>
              </a:rPr>
              <a:t>Feast or Famine.</a:t>
            </a:r>
            <a:endParaRPr lang="en-US" sz="34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Slammed one month, silent the next. It happens because you only market when you're not busy. The fix is a steady cadence you feed even when you're busy, so the next booking is always already coming.</a:t>
            </a: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Go get </a:t>
            </a:r>
            <a:pPr indent="0" marL="0">
              <a:buNone/>
            </a:pPr>
            <a:r>
              <a:rPr lang="en-US" sz="3000" b="1" dirty="0">
                <a:solidFill>
                  <a:srgbClr val="1D9E75"/>
                </a:solidFill>
                <a:latin typeface="Cambria" pitchFamily="34" charset="0"/>
                <a:ea typeface="Cambria" pitchFamily="34" charset="-122"/>
                <a:cs typeface="Cambria" pitchFamily="34" charset="-120"/>
              </a:rPr>
              <a:t>your number.</a:t>
            </a:r>
            <a:endParaRPr lang="en-US" sz="3000" dirty="0"/>
          </a:p>
        </p:txBody>
      </p:sp>
      <p:sp>
        <p:nvSpPr>
          <p:cNvPr id="4" name="Shape 2"/>
          <p:cNvSpPr/>
          <p:nvPr/>
        </p:nvSpPr>
        <p:spPr>
          <a:xfrm>
            <a:off x="502920" y="1783080"/>
            <a:ext cx="502920" cy="502920"/>
          </a:xfrm>
          <a:prstGeom prst="ellipse">
            <a:avLst/>
          </a:prstGeom>
          <a:solidFill>
            <a:srgbClr val="D85A30"/>
          </a:solidFill>
          <a:ln/>
        </p:spPr>
      </p:sp>
      <p:sp>
        <p:nvSpPr>
          <p:cNvPr id="5" name="Text 3"/>
          <p:cNvSpPr/>
          <p:nvPr/>
        </p:nvSpPr>
        <p:spPr>
          <a:xfrm>
            <a:off x="502920" y="178308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3736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Run it</a:t>
            </a:r>
            <a:endParaRPr lang="en-US" sz="1600" dirty="0"/>
          </a:p>
        </p:txBody>
      </p:sp>
      <p:sp>
        <p:nvSpPr>
          <p:cNvPr id="7" name="Text 5"/>
          <p:cNvSpPr/>
          <p:nvPr/>
        </p:nvSpPr>
        <p:spPr>
          <a:xfrm>
            <a:off x="4114800" y="173736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Open the live Peace Number Calculator. Enter your goal first, not your bills.</a:t>
            </a:r>
            <a:endParaRPr lang="en-US" sz="1250" dirty="0"/>
          </a:p>
        </p:txBody>
      </p:sp>
      <p:sp>
        <p:nvSpPr>
          <p:cNvPr id="8" name="Shape 6"/>
          <p:cNvSpPr/>
          <p:nvPr/>
        </p:nvSpPr>
        <p:spPr>
          <a:xfrm>
            <a:off x="502920" y="2697480"/>
            <a:ext cx="502920" cy="502920"/>
          </a:xfrm>
          <a:prstGeom prst="ellipse">
            <a:avLst/>
          </a:prstGeom>
          <a:solidFill>
            <a:srgbClr val="D85A30"/>
          </a:solidFill>
          <a:ln/>
        </p:spPr>
      </p:sp>
      <p:sp>
        <p:nvSpPr>
          <p:cNvPr id="9" name="Text 7"/>
          <p:cNvSpPr/>
          <p:nvPr/>
        </p:nvSpPr>
        <p:spPr>
          <a:xfrm>
            <a:off x="502920" y="269748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5176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Email it</a:t>
            </a:r>
            <a:endParaRPr lang="en-US" sz="1600" dirty="0"/>
          </a:p>
        </p:txBody>
      </p:sp>
      <p:sp>
        <p:nvSpPr>
          <p:cNvPr id="11" name="Text 9"/>
          <p:cNvSpPr/>
          <p:nvPr/>
        </p:nvSpPr>
        <p:spPr>
          <a:xfrm>
            <a:off x="4114800" y="265176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Send the result to yourself, so you've got your number in writing.</a:t>
            </a:r>
            <a:endParaRPr lang="en-US" sz="1250" dirty="0"/>
          </a:p>
        </p:txBody>
      </p:sp>
      <p:sp>
        <p:nvSpPr>
          <p:cNvPr id="12" name="Shape 10"/>
          <p:cNvSpPr/>
          <p:nvPr/>
        </p:nvSpPr>
        <p:spPr>
          <a:xfrm>
            <a:off x="502920" y="3611880"/>
            <a:ext cx="502920" cy="502920"/>
          </a:xfrm>
          <a:prstGeom prst="ellipse">
            <a:avLst/>
          </a:prstGeom>
          <a:solidFill>
            <a:srgbClr val="D85A30"/>
          </a:solidFill>
          <a:ln/>
        </p:spPr>
      </p:sp>
      <p:sp>
        <p:nvSpPr>
          <p:cNvPr id="13" name="Text 11"/>
          <p:cNvSpPr/>
          <p:nvPr/>
        </p:nvSpPr>
        <p:spPr>
          <a:xfrm>
            <a:off x="502920" y="361188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56616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The lever</a:t>
            </a:r>
            <a:endParaRPr lang="en-US" sz="1600" dirty="0"/>
          </a:p>
        </p:txBody>
      </p:sp>
      <p:sp>
        <p:nvSpPr>
          <p:cNvPr id="15" name="Text 13"/>
          <p:cNvSpPr/>
          <p:nvPr/>
        </p:nvSpPr>
        <p:spPr>
          <a:xfrm>
            <a:off x="4114800" y="356616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Raise your average trip. Watch the conversations drop. That's the choice.</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You set the target.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You can't hit one you never set.</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have your number now. But a number is a target, not the machine that hits it. The routes, the capture, the follow-up: that's a year of building alone, and you'd get pieces wrong. Knowing isn't doing.</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the machine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1.4  The Map: the whole system on one page.</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first brick in the community.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BEFORE WE TOUCH A NUMBER</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400" b="1" dirty="0">
                <a:solidFill>
                  <a:srgbClr val="FFFFFF"/>
                </a:solidFill>
                <a:latin typeface="Cambria" pitchFamily="34" charset="0"/>
                <a:ea typeface="Cambria" pitchFamily="34" charset="-122"/>
                <a:cs typeface="Cambria" pitchFamily="34" charset="-120"/>
              </a:rPr>
              <a:t>We're in it to make money.
</a:t>
            </a:r>
            <a:endParaRPr lang="en-US" sz="3400" dirty="0"/>
          </a:p>
          <a:p>
            <a:pPr indent="0" marL="0">
              <a:lnSpc>
                <a:spcPct val="108000"/>
              </a:lnSpc>
              <a:buNone/>
            </a:pPr>
            <a:r>
              <a:rPr lang="en-US" sz="3400" b="1" dirty="0">
                <a:solidFill>
                  <a:srgbClr val="9FE1CB"/>
                </a:solidFill>
                <a:latin typeface="Cambria" pitchFamily="34" charset="0"/>
                <a:ea typeface="Cambria" pitchFamily="34" charset="-122"/>
                <a:cs typeface="Cambria" pitchFamily="34" charset="-120"/>
              </a:rPr>
              <a:t>Period.</a:t>
            </a:r>
            <a:endParaRPr lang="en-US" sz="34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We make money one way: we trade our value for a fee or a commission.</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RECKONING</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Get out of </a:t>
            </a:r>
            <a:pPr indent="0" marL="0">
              <a:buNone/>
            </a:pPr>
            <a:r>
              <a:rPr lang="en-US" sz="3000" b="1" dirty="0">
                <a:solidFill>
                  <a:srgbClr val="1D9E75"/>
                </a:solidFill>
                <a:latin typeface="Cambria" pitchFamily="34" charset="0"/>
                <a:ea typeface="Cambria" pitchFamily="34" charset="-122"/>
                <a:cs typeface="Cambria" pitchFamily="34" charset="-120"/>
              </a:rPr>
              <a:t>your own way.</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If you don't value yourself, nobody else will. You teach people how to treat you.</a:t>
            </a:r>
            <a:endParaRPr lang="en-US" sz="1800" dirty="0"/>
          </a:p>
        </p:txBody>
      </p:sp>
      <p:sp>
        <p:nvSpPr>
          <p:cNvPr id="5" name="Text 3"/>
          <p:cNvSpPr/>
          <p:nvPr/>
        </p:nvSpPr>
        <p:spPr>
          <a:xfrm>
            <a:off x="502920" y="251460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Hope is not a business plan. And you deserve to make money.</a:t>
            </a:r>
            <a:endParaRPr lang="en-US" sz="1800" dirty="0"/>
          </a:p>
        </p:txBody>
      </p:sp>
      <p:sp>
        <p:nvSpPr>
          <p:cNvPr id="6" name="Shape 4"/>
          <p:cNvSpPr/>
          <p:nvPr/>
        </p:nvSpPr>
        <p:spPr>
          <a:xfrm>
            <a:off x="502920" y="3383280"/>
            <a:ext cx="8138160" cy="822960"/>
          </a:xfrm>
          <a:prstGeom prst="roundRect">
            <a:avLst>
              <a:gd name="adj" fmla="val 8889"/>
            </a:avLst>
          </a:prstGeom>
          <a:solidFill>
            <a:srgbClr val="FAECE7"/>
          </a:solidFill>
          <a:ln w="19050">
            <a:solidFill>
              <a:srgbClr val="D85A30"/>
            </a:solidFill>
            <a:prstDash val="solid"/>
          </a:ln>
        </p:spPr>
      </p:sp>
      <p:sp>
        <p:nvSpPr>
          <p:cNvPr id="7" name="Text 5"/>
          <p:cNvSpPr/>
          <p:nvPr/>
        </p:nvSpPr>
        <p:spPr>
          <a:xfrm>
            <a:off x="731520" y="3383280"/>
            <a:ext cx="7680960" cy="822960"/>
          </a:xfrm>
          <a:prstGeom prst="rect">
            <a:avLst/>
          </a:prstGeom>
          <a:noFill/>
          <a:ln/>
        </p:spPr>
        <p:txBody>
          <a:bodyPr wrap="square" rtlCol="0" anchor="ctr">
            <a:normAutofit/>
          </a:bodyPr>
          <a:lstStyle/>
          <a:p>
            <a:pPr algn="ctr" indent="0" marL="0">
              <a:buNone/>
            </a:pPr>
            <a:r>
              <a:rPr lang="en-US" sz="1900" b="1" dirty="0">
                <a:solidFill>
                  <a:srgbClr val="993C1D"/>
                </a:solidFill>
                <a:latin typeface="Cambria" pitchFamily="34" charset="0"/>
                <a:ea typeface="Cambria" pitchFamily="34" charset="-122"/>
                <a:cs typeface="Cambria" pitchFamily="34" charset="-120"/>
              </a:rPr>
              <a:t>Charge for yourself. Nobody else is going to do it for you.</a:t>
            </a:r>
            <a:endParaRPr lang="en-US" sz="1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HOW TO HOLD MONEY</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Money funds </a:t>
            </a:r>
            <a:pPr indent="0" marL="0">
              <a:buNone/>
            </a:pPr>
            <a:r>
              <a:rPr lang="en-US" sz="3000" b="1" dirty="0">
                <a:solidFill>
                  <a:srgbClr val="1D9E75"/>
                </a:solidFill>
                <a:latin typeface="Cambria" pitchFamily="34" charset="0"/>
                <a:ea typeface="Cambria" pitchFamily="34" charset="-122"/>
                <a:cs typeface="Cambria" pitchFamily="34" charset="-120"/>
              </a:rPr>
              <a:t>the perfect life.</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Money is good for the good it can do. It's not dirty, it's not optional. It's the fuel. Whatever you carry about money, today is the day you deal with it.</a:t>
            </a:r>
            <a:endParaRPr lang="en-US" sz="1800" dirty="0"/>
          </a:p>
        </p:txBody>
      </p:sp>
      <p:sp>
        <p:nvSpPr>
          <p:cNvPr id="5" name="Shape 3"/>
          <p:cNvSpPr/>
          <p:nvPr/>
        </p:nvSpPr>
        <p:spPr>
          <a:xfrm>
            <a:off x="502920" y="3291840"/>
            <a:ext cx="8138160" cy="777240"/>
          </a:xfrm>
          <a:prstGeom prst="roundRect">
            <a:avLst>
              <a:gd name="adj" fmla="val 9412"/>
            </a:avLst>
          </a:prstGeom>
          <a:solidFill>
            <a:srgbClr val="0F6E56"/>
          </a:solidFill>
          <a:ln/>
        </p:spPr>
      </p:sp>
      <p:sp>
        <p:nvSpPr>
          <p:cNvPr id="6" name="Text 4"/>
          <p:cNvSpPr/>
          <p:nvPr/>
        </p:nvSpPr>
        <p:spPr>
          <a:xfrm>
            <a:off x="731520" y="3291840"/>
            <a:ext cx="7680960" cy="77724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Even a perfect heading sinks if you refuse to buy fuel.</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WHAT YOUR NUMBER IS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Not survival. </a:t>
            </a:r>
            <a:pPr indent="0" marL="0">
              <a:buNone/>
            </a:pPr>
            <a:r>
              <a:rPr lang="en-US" sz="3000" b="1" dirty="0">
                <a:solidFill>
                  <a:srgbClr val="1D9E75"/>
                </a:solidFill>
                <a:latin typeface="Cambria" pitchFamily="34" charset="0"/>
                <a:ea typeface="Cambria" pitchFamily="34" charset="-122"/>
                <a:cs typeface="Cambria" pitchFamily="34" charset="-120"/>
              </a:rPr>
              <a:t>Not a fantasy.</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Your Peace Number is the amount that funds the life you actually want to live.</a:t>
            </a:r>
            <a:endParaRPr lang="en-US" sz="1800" dirty="0"/>
          </a:p>
        </p:txBody>
      </p:sp>
      <p:sp>
        <p:nvSpPr>
          <p:cNvPr id="5" name="Text 3"/>
          <p:cNvSpPr/>
          <p:nvPr/>
        </p:nvSpPr>
        <p:spPr>
          <a:xfrm>
            <a:off x="502920" y="251460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Define it that way and the floor and the goal become the same line.</a:t>
            </a:r>
            <a:endParaRPr lang="en-US" sz="1800" dirty="0"/>
          </a:p>
        </p:txBody>
      </p:sp>
      <p:sp>
        <p:nvSpPr>
          <p:cNvPr id="6" name="Shape 4"/>
          <p:cNvSpPr/>
          <p:nvPr/>
        </p:nvSpPr>
        <p:spPr>
          <a:xfrm>
            <a:off x="502920" y="3383280"/>
            <a:ext cx="8138160" cy="777240"/>
          </a:xfrm>
          <a:prstGeom prst="roundRect">
            <a:avLst>
              <a:gd name="adj" fmla="val 9412"/>
            </a:avLst>
          </a:prstGeom>
          <a:solidFill>
            <a:srgbClr val="0F6E56"/>
          </a:solidFill>
          <a:ln/>
        </p:spPr>
      </p:sp>
      <p:sp>
        <p:nvSpPr>
          <p:cNvPr id="7" name="Text 5"/>
          <p:cNvSpPr/>
          <p:nvPr/>
        </p:nvSpPr>
        <p:spPr>
          <a:xfrm>
            <a:off x="731520" y="3383280"/>
            <a:ext cx="7680960" cy="77724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The number stops feeling like a restraint. It starts feeling like permission.</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HOW THE TOOL THINKS</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400" b="1" dirty="0">
                <a:solidFill>
                  <a:srgbClr val="FFFFFF"/>
                </a:solidFill>
                <a:latin typeface="Cambria" pitchFamily="34" charset="0"/>
                <a:ea typeface="Cambria" pitchFamily="34" charset="-122"/>
                <a:cs typeface="Cambria" pitchFamily="34" charset="-120"/>
              </a:rPr>
              <a:t>You set the destination.</a:t>
            </a:r>
            <a:endParaRPr lang="en-US" sz="34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Your GPS never asks where you are. It finds that out. It only needs to know where you're going. The calculator works backward the same way, so it asks for your goal first, not your bills.</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ANCHOR · THE PEOPLE NUMBER</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Watch the dollars </a:t>
            </a:r>
            <a:pPr indent="0" marL="0">
              <a:buNone/>
            </a:pPr>
            <a:r>
              <a:rPr lang="en-US" sz="3000" b="1" dirty="0">
                <a:solidFill>
                  <a:srgbClr val="1D9E75"/>
                </a:solidFill>
                <a:latin typeface="Cambria" pitchFamily="34" charset="0"/>
                <a:ea typeface="Cambria" pitchFamily="34" charset="-122"/>
                <a:cs typeface="Cambria" pitchFamily="34" charset="-120"/>
              </a:rPr>
              <a:t>become people.</a:t>
            </a:r>
            <a:endParaRPr lang="en-US" sz="3000" dirty="0"/>
          </a:p>
        </p:txBody>
      </p:sp>
      <p:sp>
        <p:nvSpPr>
          <p:cNvPr id="4" name="Shape 2"/>
          <p:cNvSpPr/>
          <p:nvPr/>
        </p:nvSpPr>
        <p:spPr>
          <a:xfrm>
            <a:off x="502920" y="173736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88366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THE GOAL</a:t>
            </a:r>
            <a:endParaRPr lang="en-US" sz="950" dirty="0"/>
          </a:p>
        </p:txBody>
      </p:sp>
      <p:sp>
        <p:nvSpPr>
          <p:cNvPr id="6" name="Text 4"/>
          <p:cNvSpPr/>
          <p:nvPr/>
        </p:nvSpPr>
        <p:spPr>
          <a:xfrm>
            <a:off x="685800" y="215798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67,000</a:t>
            </a:r>
            <a:endParaRPr lang="en-US" sz="1500" dirty="0"/>
          </a:p>
        </p:txBody>
      </p:sp>
      <p:sp>
        <p:nvSpPr>
          <p:cNvPr id="7" name="Text 5"/>
          <p:cNvSpPr/>
          <p:nvPr/>
        </p:nvSpPr>
        <p:spPr>
          <a:xfrm>
            <a:off x="685800" y="281635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a year. Abstract. A little frightening.</a:t>
            </a:r>
            <a:endParaRPr lang="en-US" sz="1150" dirty="0"/>
          </a:p>
        </p:txBody>
      </p:sp>
      <p:sp>
        <p:nvSpPr>
          <p:cNvPr id="8" name="Shape 6"/>
          <p:cNvSpPr/>
          <p:nvPr/>
        </p:nvSpPr>
        <p:spPr>
          <a:xfrm>
            <a:off x="3264408" y="173736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88366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THE TRIPS</a:t>
            </a:r>
            <a:endParaRPr lang="en-US" sz="950" dirty="0"/>
          </a:p>
        </p:txBody>
      </p:sp>
      <p:sp>
        <p:nvSpPr>
          <p:cNvPr id="10" name="Text 8"/>
          <p:cNvSpPr/>
          <p:nvPr/>
        </p:nvSpPr>
        <p:spPr>
          <a:xfrm>
            <a:off x="3447288" y="215798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191 trips</a:t>
            </a:r>
            <a:endParaRPr lang="en-US" sz="1500" dirty="0"/>
          </a:p>
        </p:txBody>
      </p:sp>
      <p:sp>
        <p:nvSpPr>
          <p:cNvPr id="11" name="Text 9"/>
          <p:cNvSpPr/>
          <p:nvPr/>
        </p:nvSpPr>
        <p:spPr>
          <a:xfrm>
            <a:off x="3447288" y="281635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a year, tracing back to 229 inquiries.</a:t>
            </a:r>
            <a:endParaRPr lang="en-US" sz="1150" dirty="0"/>
          </a:p>
        </p:txBody>
      </p:sp>
      <p:sp>
        <p:nvSpPr>
          <p:cNvPr id="12" name="Shape 10"/>
          <p:cNvSpPr/>
          <p:nvPr/>
        </p:nvSpPr>
        <p:spPr>
          <a:xfrm>
            <a:off x="6025896" y="173736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88366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THE PEOPLE NUMBER</a:t>
            </a:r>
            <a:endParaRPr lang="en-US" sz="950" dirty="0"/>
          </a:p>
        </p:txBody>
      </p:sp>
      <p:sp>
        <p:nvSpPr>
          <p:cNvPr id="14" name="Text 12"/>
          <p:cNvSpPr/>
          <p:nvPr/>
        </p:nvSpPr>
        <p:spPr>
          <a:xfrm>
            <a:off x="6208776" y="215798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~20 a month</a:t>
            </a:r>
            <a:endParaRPr lang="en-US" sz="1500" dirty="0"/>
          </a:p>
        </p:txBody>
      </p:sp>
      <p:sp>
        <p:nvSpPr>
          <p:cNvPr id="15" name="Text 13"/>
          <p:cNvSpPr/>
          <p:nvPr/>
        </p:nvSpPr>
        <p:spPr>
          <a:xfrm>
            <a:off x="6208776" y="281635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real conversations. That you can do.</a:t>
            </a:r>
            <a:endParaRPr lang="en-US" sz="1150" dirty="0"/>
          </a:p>
        </p:txBody>
      </p:sp>
      <p:sp>
        <p:nvSpPr>
          <p:cNvPr id="16" name="Shape 14"/>
          <p:cNvSpPr/>
          <p:nvPr/>
        </p:nvSpPr>
        <p:spPr>
          <a:xfrm>
            <a:off x="502920" y="3657600"/>
            <a:ext cx="8138160" cy="822960"/>
          </a:xfrm>
          <a:prstGeom prst="roundRect">
            <a:avLst>
              <a:gd name="adj" fmla="val 8889"/>
            </a:avLst>
          </a:prstGeom>
          <a:solidFill>
            <a:srgbClr val="0F6E56"/>
          </a:solidFill>
          <a:ln/>
        </p:spPr>
      </p:sp>
      <p:sp>
        <p:nvSpPr>
          <p:cNvPr id="17" name="Text 15"/>
          <p:cNvSpPr/>
          <p:nvPr/>
        </p:nvSpPr>
        <p:spPr>
          <a:xfrm>
            <a:off x="731520" y="3657600"/>
            <a:ext cx="7680960" cy="82296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Your Peace Number isn't a pile of money. It's a handful of conversations.</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LEVER · THE CLIMAX</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Charge more. </a:t>
            </a:r>
            <a:pPr indent="0" marL="0">
              <a:buNone/>
            </a:pPr>
            <a:r>
              <a:rPr lang="en-US" sz="3000" b="1" dirty="0">
                <a:solidFill>
                  <a:srgbClr val="1D9E75"/>
                </a:solidFill>
                <a:latin typeface="Cambria" pitchFamily="34" charset="0"/>
                <a:ea typeface="Cambria" pitchFamily="34" charset="-122"/>
                <a:cs typeface="Cambria" pitchFamily="34" charset="-120"/>
              </a:rPr>
              <a:t>Chase less.</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Same 67k goal. Raise the average trip from 4,400 to 6,600 and the cadence drops from 20 conversations a month to 13. Same income, far fewer people to chase.</a:t>
            </a:r>
            <a:endParaRPr lang="en-US" sz="1700" dirty="0"/>
          </a:p>
        </p:txBody>
      </p:sp>
      <p:sp>
        <p:nvSpPr>
          <p:cNvPr id="5" name="Shape 3"/>
          <p:cNvSpPr/>
          <p:nvPr/>
        </p:nvSpPr>
        <p:spPr>
          <a:xfrm>
            <a:off x="502920" y="3291840"/>
            <a:ext cx="8138160" cy="822960"/>
          </a:xfrm>
          <a:prstGeom prst="roundRect">
            <a:avLst>
              <a:gd name="adj" fmla="val 8889"/>
            </a:avLst>
          </a:prstGeom>
          <a:solidFill>
            <a:srgbClr val="FAECE7"/>
          </a:solidFill>
          <a:ln w="19050">
            <a:solidFill>
              <a:srgbClr val="D85A30"/>
            </a:solidFill>
            <a:prstDash val="solid"/>
          </a:ln>
        </p:spPr>
      </p:sp>
      <p:sp>
        <p:nvSpPr>
          <p:cNvPr id="6" name="Text 4"/>
          <p:cNvSpPr/>
          <p:nvPr/>
        </p:nvSpPr>
        <p:spPr>
          <a:xfrm>
            <a:off x="731520" y="3291840"/>
            <a:ext cx="7680960" cy="822960"/>
          </a:xfrm>
          <a:prstGeom prst="rect">
            <a:avLst/>
          </a:prstGeom>
          <a:noFill/>
          <a:ln/>
        </p:spPr>
        <p:txBody>
          <a:bodyPr wrap="square" rtlCol="0" anchor="ctr">
            <a:normAutofit/>
          </a:bodyPr>
          <a:lstStyle/>
          <a:p>
            <a:pPr algn="ctr" indent="0" marL="0">
              <a:buNone/>
            </a:pPr>
            <a:r>
              <a:rPr lang="en-US" sz="1900" b="1" dirty="0">
                <a:solidFill>
                  <a:srgbClr val="993C1D"/>
                </a:solidFill>
                <a:latin typeface="Cambria" pitchFamily="34" charset="0"/>
                <a:ea typeface="Cambria" pitchFamily="34" charset="-122"/>
                <a:cs typeface="Cambria" pitchFamily="34" charset="-120"/>
              </a:rPr>
              <a:t>What you charge moves this more than anything. That's 1.2 paying off.</a:t>
            </a:r>
            <a:endParaRPr lang="en-US" sz="1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WHAT THE NUMBER EXPOSES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Twenty a month, </a:t>
            </a:r>
            <a:pPr indent="0" marL="0">
              <a:buNone/>
            </a:pPr>
            <a:r>
              <a:rPr lang="en-US" sz="3000" b="1" dirty="0">
                <a:solidFill>
                  <a:srgbClr val="1D9E75"/>
                </a:solidFill>
                <a:latin typeface="Cambria" pitchFamily="34" charset="0"/>
                <a:ea typeface="Cambria" pitchFamily="34" charset="-122"/>
                <a:cs typeface="Cambria" pitchFamily="34" charset="-120"/>
              </a:rPr>
              <a:t>from where?</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The number needs 20 real conversations a month. If nobody can find you, this whole thing breaks. That's not a flaw in the number. It's a headwind, and it has a name.</a:t>
            </a:r>
            <a:endParaRPr lang="en-US" sz="1700" dirty="0"/>
          </a:p>
        </p:txBody>
      </p:sp>
      <p:sp>
        <p:nvSpPr>
          <p:cNvPr id="5" name="Shape 3"/>
          <p:cNvSpPr/>
          <p:nvPr/>
        </p:nvSpPr>
        <p:spPr>
          <a:xfrm>
            <a:off x="502920" y="3291840"/>
            <a:ext cx="8138160" cy="822960"/>
          </a:xfrm>
          <a:prstGeom prst="roundRect">
            <a:avLst>
              <a:gd name="adj" fmla="val 8889"/>
            </a:avLst>
          </a:prstGeom>
          <a:solidFill>
            <a:srgbClr val="FAECE7"/>
          </a:solidFill>
          <a:ln w="19050">
            <a:solidFill>
              <a:srgbClr val="D85A30"/>
            </a:solidFill>
            <a:prstDash val="solid"/>
          </a:ln>
        </p:spPr>
      </p:sp>
      <p:sp>
        <p:nvSpPr>
          <p:cNvPr id="6" name="Text 4"/>
          <p:cNvSpPr/>
          <p:nvPr/>
        </p:nvSpPr>
        <p:spPr>
          <a:xfrm>
            <a:off x="731520" y="3291840"/>
            <a:ext cx="7680960" cy="822960"/>
          </a:xfrm>
          <a:prstGeom prst="rect">
            <a:avLst/>
          </a:prstGeom>
          <a:noFill/>
          <a:ln/>
        </p:spPr>
        <p:txBody>
          <a:bodyPr wrap="square" rtlCol="0" anchor="ctr">
            <a:normAutofit/>
          </a:bodyPr>
          <a:lstStyle/>
          <a:p>
            <a:pPr algn="ctr" indent="0" marL="0">
              <a:buNone/>
            </a:pPr>
            <a:r>
              <a:rPr lang="en-US" sz="1800" b="1" dirty="0">
                <a:solidFill>
                  <a:srgbClr val="993C1D"/>
                </a:solidFill>
                <a:latin typeface="Cambria" pitchFamily="34" charset="0"/>
                <a:ea typeface="Cambria" pitchFamily="34" charset="-122"/>
                <a:cs typeface="Cambria" pitchFamily="34" charset="-120"/>
              </a:rPr>
              <a:t>The Secret Agent: the advisor nobody can find. Name it now. Solve it later.</a:t>
            </a:r>
            <a:endParaRPr lang="en-US" sz="1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1.3 — Your Peace Number</dc:title>
  <dc:subject>PptxGenJS Presentation</dc:subject>
  <dc:creator>Marketing Journeys</dc:creator>
  <cp:lastModifiedBy>Marketing Journeys</cp:lastModifiedBy>
  <cp:revision>1</cp:revision>
  <dcterms:created xsi:type="dcterms:W3CDTF">2026-06-13T12:13:37Z</dcterms:created>
  <dcterms:modified xsi:type="dcterms:W3CDTF">2026-06-13T12:13:37Z</dcterms:modified>
</cp:coreProperties>
</file>