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486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JOURNEYS · THE TRADEWINDS METHOD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8686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1F5E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Session 1.2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02920" y="1737360"/>
            <a:ext cx="6035040" cy="10515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Find Your </a:t>
            </a:r>
            <a:pPr indent="0" marL="0">
              <a:buNone/>
            </a:pPr>
            <a:r>
              <a:rPr lang="en-US" sz="46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North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502920" y="3931920"/>
            <a:ext cx="5852160" cy="5486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i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does everyone act like what I do is free?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537960" y="960120"/>
            <a:ext cx="1783080" cy="1783080"/>
          </a:xfrm>
          <a:prstGeom prst="rect">
            <a:avLst/>
          </a:prstGeom>
          <a:ln w="12700">
            <a:solidFill>
              <a:srgbClr val="5DCAA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114032" y="1371600"/>
            <a:ext cx="658368" cy="822960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8" name="Shape 6"/>
          <p:cNvSpPr/>
          <p:nvPr/>
        </p:nvSpPr>
        <p:spPr>
          <a:xfrm>
            <a:off x="7114032" y="1371600"/>
            <a:ext cx="182880" cy="822960"/>
          </a:xfrm>
          <a:prstGeom prst="ellipse">
            <a:avLst/>
          </a:prstGeom>
          <a:solidFill>
            <a:srgbClr val="0F6E56"/>
          </a:solidFill>
          <a:ln/>
        </p:spPr>
      </p:sp>
      <p:sp>
        <p:nvSpPr>
          <p:cNvPr id="9" name="Shape 7"/>
          <p:cNvSpPr/>
          <p:nvPr/>
        </p:nvSpPr>
        <p:spPr>
          <a:xfrm>
            <a:off x="7589520" y="1371600"/>
            <a:ext cx="182880" cy="822960"/>
          </a:xfrm>
          <a:prstGeom prst="ellipse">
            <a:avLst/>
          </a:prstGeom>
          <a:solidFill>
            <a:srgbClr val="9FE1CB"/>
          </a:solidFill>
          <a:ln/>
        </p:spPr>
      </p:sp>
      <p:sp>
        <p:nvSpPr>
          <p:cNvPr id="10" name="Shape 8"/>
          <p:cNvSpPr/>
          <p:nvPr/>
        </p:nvSpPr>
        <p:spPr>
          <a:xfrm>
            <a:off x="7333488" y="2212848"/>
            <a:ext cx="219456" cy="146304"/>
          </a:xfrm>
          <a:prstGeom prst="trapezoid">
            <a:avLst/>
          </a:prstGeom>
          <a:solidFill>
            <a:srgbClr val="D85A30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REAL NICHE CLEARS ALL FOUR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four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filters.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3736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Passion that lasts · Expertise · Demand · Commission value.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02920" y="2560320"/>
            <a:ext cx="8138160" cy="777240"/>
          </a:xfrm>
          <a:prstGeom prst="roundRect">
            <a:avLst>
              <a:gd name="adj" fmla="val 9412"/>
            </a:avLst>
          </a:prstGeom>
          <a:solidFill>
            <a:srgbClr val="FAECE7"/>
          </a:solidFill>
          <a:ln w="19050">
            <a:solidFill>
              <a:srgbClr val="D85A3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256032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993C1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Some cruises pay you $22.55. Same planning effort as a trip that pays $2,000.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502920" y="352044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600" i="1" dirty="0">
                <a:solidFill>
                  <a:srgbClr val="6B7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trips at a higher price, or run on volume. Both are real. Pick on purpose.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9144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TAKEAWAY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325880"/>
            <a:ext cx="8138160" cy="20116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niche is a magnet, not a cage.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502920" y="333756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800" i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It doesn't lock you in. It pulls the right people toward you and gives them words to refer you.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FIRST BRICK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Find your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north.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783080"/>
            <a:ext cx="502920" cy="502920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5" name="Text 3"/>
          <p:cNvSpPr/>
          <p:nvPr/>
        </p:nvSpPr>
        <p:spPr>
          <a:xfrm>
            <a:off x="502920" y="17830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234440" y="173736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Dump the lanes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114800" y="173736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three to five lanes you could be known for. No filtering. Break the blank page.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02920" y="2697480"/>
            <a:ext cx="502920" cy="502920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2697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234440" y="265176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Score the four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114800" y="265176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High, medium, low on Passion, Expertise, Demand, Commission. The one that clears all four is your north.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502920" y="3611880"/>
            <a:ext cx="502920" cy="502920"/>
          </a:xfrm>
          <a:prstGeom prst="ellipse">
            <a:avLst/>
          </a:prstGeom>
          <a:solidFill>
            <a:srgbClr val="D85A30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" y="36118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234440" y="356616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proof line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114800" y="356616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it: I help blank do what nobody else can. Can't fill it? Still Walmart.</a:t>
            </a:r>
            <a:endParaRPr lang="en-US" sz="12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64008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WITH YOU, NOT TAUGHT AT YOU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051560"/>
            <a:ext cx="8138160" cy="13716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6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heading you keep,
</a:t>
            </a:r>
            <a:endParaRPr lang="en-US" sz="3000" dirty="0"/>
          </a:p>
          <a:p>
            <a:pPr indent="0" marL="0">
              <a:lnSpc>
                <a:spcPct val="106000"/>
              </a:lnSpc>
              <a:buNone/>
            </a:pPr>
            <a:r>
              <a:rPr lang="en-US" sz="30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not a gust you chase.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251460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i="1" dirty="0">
                <a:solidFill>
                  <a:srgbClr val="9FE1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 name a candidate niche now. A rough lane on paper is not a sharpened, tested message-market fit. Sanding it down alone is a year of second-guessing, and knowing is not doing. You don't have to.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02920" y="3200400"/>
            <a:ext cx="5120640" cy="621792"/>
          </a:xfrm>
          <a:prstGeom prst="roundRect">
            <a:avLst>
              <a:gd name="adj" fmla="val 50000"/>
            </a:avLst>
          </a:prstGeom>
          <a:solidFill>
            <a:srgbClr val="1D9E75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3200400"/>
            <a:ext cx="5120640" cy="6217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 build it with you  →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3968496"/>
            <a:ext cx="8138160" cy="5029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i="1" dirty="0">
                <a:solidFill>
                  <a:srgbClr val="AEB7B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Next → 1.3  Your Peace Number: put a real number on the life you want.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02920" y="4617720"/>
            <a:ext cx="8138160" cy="31089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150" i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your first brick in the community. Questions? Bring them to this week's Professor Hours.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9144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QUIET PART, OUT LOUD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325880"/>
            <a:ext cx="8138160" cy="20116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People act like what you do is free.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502920" y="333756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800" i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It has a cause. It has a fix. Both are the same word: niche.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THE FEAR OUT OF THE WAY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Known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</a:t>
            </a:r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, not limited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8308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niche is what you're known for. It is not the only thing you're allowed to book.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02920" y="246888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a lane and your cousin can still call you for Vegas. You're not closing doors.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502920" y="3383280"/>
            <a:ext cx="8138160" cy="777240"/>
          </a:xfrm>
          <a:prstGeom prst="roundRect">
            <a:avLst>
              <a:gd name="adj" fmla="val 9412"/>
            </a:avLst>
          </a:prstGeom>
          <a:solidFill>
            <a:srgbClr val="0F6E56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338328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You're finally giving people a reason to remember you.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HONEST WITH EACH OTHER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 can't be the expert on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everywhere.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8308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Africa, and Asia, and Italy, and Disney, and your local Super 8. Nobody can.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02920" y="2743200"/>
            <a:ext cx="8138160" cy="822960"/>
          </a:xfrm>
          <a:prstGeom prst="roundRect">
            <a:avLst>
              <a:gd name="adj" fmla="val 8889"/>
            </a:avLst>
          </a:prstGeom>
          <a:solidFill>
            <a:srgbClr val="FAECE7"/>
          </a:solidFill>
          <a:ln w="19050">
            <a:solidFill>
              <a:srgbClr val="D85A3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274320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993C1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generalist isn't serving everyone. They're serving everyone shallowly.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WHOLE SESSION IN ONE CHOICE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Walmart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or the specialty store?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828800"/>
            <a:ext cx="3931920" cy="2103120"/>
          </a:xfrm>
          <a:prstGeom prst="roundRect">
            <a:avLst>
              <a:gd name="adj" fmla="val 4348"/>
            </a:avLst>
          </a:prstGeom>
          <a:solidFill>
            <a:srgbClr val="FAECE7"/>
          </a:solidFill>
          <a:ln w="19050">
            <a:solidFill>
              <a:srgbClr val="D85A3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58952" y="1993392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993C1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Walmart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58952" y="2487168"/>
            <a:ext cx="3474720" cy="1280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Competes on price. Everything under one roof, nothing special. Interchangeable, so people treat you as free.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4709160" y="1828800"/>
            <a:ext cx="3931920" cy="2103120"/>
          </a:xfrm>
          <a:prstGeom prst="roundRect">
            <a:avLst>
              <a:gd name="adj" fmla="val 4348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65192" y="1993392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specialty store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965192" y="2487168"/>
            <a:ext cx="3474720" cy="1280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Charges more, offers more, sought out by name. You drive across town for it. This is the niche.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9144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CALLBACK TO 1.1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325880"/>
            <a:ext cx="8138160" cy="20116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balloon with no heading goes up,
</a:t>
            </a:r>
            <a:endParaRPr lang="en-US" sz="30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30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straight back down.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333756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800" i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Same shape as the income rollercoaster. We're not after a great week. We're after a career.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HEADWIND, LIVE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Every shiny object is a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gust off your heading.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83080"/>
            <a:ext cx="813816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700" dirty="0">
                <a:solidFill>
                  <a:srgbClr val="3F4B5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cruise promo. The hotel deal. The one crushing it with weddings. With Disney. The next Instagram.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502920" y="301752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AECE7"/>
          </a:solidFill>
          <a:ln w="19050">
            <a:solidFill>
              <a:srgbClr val="D85A3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3017520"/>
            <a:ext cx="7680960" cy="8686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993C1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None of them feel like distraction. They feel like the next big thing. Name them to stop obeying them.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E3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9144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REAL ONE · JILLIAN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1325880"/>
            <a:ext cx="8138160" cy="201168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Jillian is the accessible-travel advisor.
</a:t>
            </a:r>
            <a:endParaRPr lang="en-US" sz="26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2600" b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She sources wheelchair rentals across Italy.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333756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800" i="1" dirty="0">
                <a:solidFill>
                  <a:srgbClr val="9FE1C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Expedia can't do that. AI can't do that. That's the advisor. That's why the client comes back.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138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IT'S NOT JUST ONE KIND OF LANE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C273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Three niches, </a:t>
            </a:r>
            <a:pPr indent="0" marL="0">
              <a:buNone/>
            </a:pPr>
            <a:r>
              <a:rPr lang="en-US" sz="3000" b="1" dirty="0">
                <a:solidFill>
                  <a:srgbClr val="1D9E7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one method.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737360"/>
            <a:ext cx="2578608" cy="1600200"/>
          </a:xfrm>
          <a:prstGeom prst="roundRect">
            <a:avLst>
              <a:gd name="adj" fmla="val 5714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1883664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6B7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ACCESSIBLE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685800" y="215798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Jillian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85800" y="2816352"/>
            <a:ext cx="2240280" cy="4114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Handles it when a trip goes sideways.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264408" y="1737360"/>
            <a:ext cx="2578608" cy="1600200"/>
          </a:xfrm>
          <a:prstGeom prst="roundRect">
            <a:avLst>
              <a:gd name="adj" fmla="val 5714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47288" y="1883664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6B7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RACING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447288" y="215798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Robert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447288" y="2816352"/>
            <a:ext cx="2240280" cy="4114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Forty years in the sport. Crew, fan, media, advisor.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6025896" y="1737360"/>
            <a:ext cx="2578608" cy="1600200"/>
          </a:xfrm>
          <a:prstGeom prst="roundRect">
            <a:avLst>
              <a:gd name="adj" fmla="val 5714"/>
            </a:avLst>
          </a:prstGeom>
          <a:solidFill>
            <a:srgbClr val="E1F5EE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08776" y="1883664"/>
            <a:ext cx="2240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6B7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LITERARY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6208776" y="2157984"/>
            <a:ext cx="224028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0F6E5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Stacy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208776" y="2816352"/>
            <a:ext cx="2240280" cy="4114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lnSpc>
                <a:spcPct val="108000"/>
              </a:lnSpc>
              <a:buNone/>
            </a:pPr>
            <a:r>
              <a:rPr lang="en-US" sz="1150" dirty="0">
                <a:solidFill>
                  <a:srgbClr val="1C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lifelong reader who builds book trips.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502920" y="3520440"/>
            <a:ext cx="8138160" cy="731520"/>
          </a:xfrm>
          <a:prstGeom prst="roundRect">
            <a:avLst>
              <a:gd name="adj" fmla="val 10000"/>
            </a:avLst>
          </a:prstGeom>
          <a:solidFill>
            <a:srgbClr val="0F6E56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" y="352044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Three different lanes. The exact same test got us there.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1.2 — Find Your Niche</dc:title>
  <dc:subject>PptxGenJS Presentation</dc:subject>
  <dc:creator>Marketing Journeys</dc:creator>
  <cp:lastModifiedBy>Marketing Journeys</cp:lastModifiedBy>
  <cp:revision>1</cp:revision>
  <dcterms:created xsi:type="dcterms:W3CDTF">2026-06-13T12:13:37Z</dcterms:created>
  <dcterms:modified xsi:type="dcterms:W3CDTF">2026-06-13T12:13:37Z</dcterms:modified>
</cp:coreProperties>
</file>