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1.1</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FFFFFF"/>
                </a:solidFill>
                <a:latin typeface="Cambria" pitchFamily="34" charset="0"/>
                <a:ea typeface="Cambria" pitchFamily="34" charset="-122"/>
                <a:cs typeface="Cambria" pitchFamily="34" charset="-120"/>
              </a:rPr>
              <a:t>The Income </a:t>
            </a:r>
            <a:pPr indent="0" marL="0">
              <a:buNone/>
            </a:pPr>
            <a:r>
              <a:rPr lang="en-US" sz="4600" b="1" dirty="0">
                <a:solidFill>
                  <a:srgbClr val="9FE1CB"/>
                </a:solidFill>
                <a:latin typeface="Cambria" pitchFamily="34" charset="0"/>
                <a:ea typeface="Cambria" pitchFamily="34" charset="-122"/>
                <a:cs typeface="Cambria" pitchFamily="34" charset="-120"/>
              </a:rPr>
              <a:t>Rollercoaster</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How do I keep a consistent income without running myself ragged?</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WEATHER MAP</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Six headwinds. </a:t>
            </a:r>
            <a:pPr indent="0" marL="0">
              <a:buNone/>
            </a:pPr>
            <a:r>
              <a:rPr lang="en-US" sz="3000" b="1" dirty="0">
                <a:solidFill>
                  <a:srgbClr val="1D9E75"/>
                </a:solidFill>
                <a:latin typeface="Cambria" pitchFamily="34" charset="0"/>
                <a:ea typeface="Cambria" pitchFamily="34" charset="-122"/>
                <a:cs typeface="Cambria" pitchFamily="34" charset="-120"/>
              </a:rPr>
              <a:t>All named today.</a:t>
            </a:r>
            <a:endParaRPr lang="en-US" sz="3000" dirty="0"/>
          </a:p>
        </p:txBody>
      </p:sp>
      <p:sp>
        <p:nvSpPr>
          <p:cNvPr id="4" name="Text 2"/>
          <p:cNvSpPr/>
          <p:nvPr/>
        </p:nvSpPr>
        <p:spPr>
          <a:xfrm>
            <a:off x="502920" y="169164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Feast or Famine · Spinning in Circles · Secret Agent</a:t>
            </a:r>
            <a:endParaRPr lang="en-US" sz="1700" dirty="0"/>
          </a:p>
        </p:txBody>
      </p:sp>
      <p:sp>
        <p:nvSpPr>
          <p:cNvPr id="5" name="Text 3"/>
          <p:cNvSpPr/>
          <p:nvPr/>
        </p:nvSpPr>
        <p:spPr>
          <a:xfrm>
            <a:off x="502920" y="22402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The Vanity Trap · The Leaky Bucket · Always On</a:t>
            </a:r>
            <a:endParaRPr lang="en-US" sz="1700" dirty="0"/>
          </a:p>
        </p:txBody>
      </p:sp>
      <p:sp>
        <p:nvSpPr>
          <p:cNvPr id="6" name="Shape 4"/>
          <p:cNvSpPr/>
          <p:nvPr/>
        </p:nvSpPr>
        <p:spPr>
          <a:xfrm>
            <a:off x="502920" y="3108960"/>
            <a:ext cx="8138160" cy="777240"/>
          </a:xfrm>
          <a:prstGeom prst="roundRect">
            <a:avLst>
              <a:gd name="adj" fmla="val 9412"/>
            </a:avLst>
          </a:prstGeom>
          <a:solidFill>
            <a:srgbClr val="0F6E56"/>
          </a:solidFill>
          <a:ln/>
        </p:spPr>
      </p:sp>
      <p:sp>
        <p:nvSpPr>
          <p:cNvPr id="7" name="Text 5"/>
          <p:cNvSpPr/>
          <p:nvPr/>
        </p:nvSpPr>
        <p:spPr>
          <a:xfrm>
            <a:off x="731520" y="3108960"/>
            <a:ext cx="7680960" cy="77724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Every one has a home in the Headwinds Library.</a:t>
            </a:r>
            <a:endParaRPr 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WHAT I AM NOT SELLING YOU</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400" b="1" dirty="0">
                <a:solidFill>
                  <a:srgbClr val="FFFFFF"/>
                </a:solidFill>
                <a:latin typeface="Cambria" pitchFamily="34" charset="0"/>
                <a:ea typeface="Cambria" pitchFamily="34" charset="-122"/>
                <a:cs typeface="Cambria" pitchFamily="34" charset="-120"/>
              </a:rPr>
              <a:t>This is not passive income.
</a:t>
            </a:r>
            <a:endParaRPr lang="en-US" sz="3400" dirty="0"/>
          </a:p>
          <a:p>
            <a:pPr indent="0" marL="0">
              <a:lnSpc>
                <a:spcPct val="108000"/>
              </a:lnSpc>
              <a:buNone/>
            </a:pPr>
            <a:r>
              <a:rPr lang="en-US" sz="3400" b="1" dirty="0">
                <a:solidFill>
                  <a:srgbClr val="9FE1CB"/>
                </a:solidFill>
                <a:latin typeface="Cambria" pitchFamily="34" charset="0"/>
                <a:ea typeface="Cambria" pitchFamily="34" charset="-122"/>
                <a:cs typeface="Cambria" pitchFamily="34" charset="-120"/>
              </a:rPr>
              <a:t>It doesn't get effortless. It gets lighter.</a:t>
            </a:r>
            <a:endParaRPr lang="en-US" sz="34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Peace is simply always knowing where your next booking comes from. The destination is Profits and Peace.</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WHOLE METHOD IN ONE PICTURE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Big fuel to launch. </a:t>
            </a:r>
            <a:pPr indent="0" marL="0">
              <a:buNone/>
            </a:pPr>
            <a:r>
              <a:rPr lang="en-US" sz="3000" b="1" dirty="0">
                <a:solidFill>
                  <a:srgbClr val="1D9E75"/>
                </a:solidFill>
                <a:latin typeface="Cambria" pitchFamily="34" charset="0"/>
                <a:ea typeface="Cambria" pitchFamily="34" charset="-122"/>
                <a:cs typeface="Cambria" pitchFamily="34" charset="-120"/>
              </a:rPr>
              <a:t>Small bursts to stay aloft.</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A balloon takes a big burst to leave the ground. Once you're up, small regular bursts hold your altitude. You never cut the fuel to zero, or you start sinking.</a:t>
            </a:r>
            <a:endParaRPr lang="en-US" sz="1700" dirty="0"/>
          </a:p>
        </p:txBody>
      </p:sp>
      <p:sp>
        <p:nvSpPr>
          <p:cNvPr id="5" name="Shape 3"/>
          <p:cNvSpPr/>
          <p:nvPr/>
        </p:nvSpPr>
        <p:spPr>
          <a:xfrm>
            <a:off x="502920" y="3383280"/>
            <a:ext cx="8138160" cy="777240"/>
          </a:xfrm>
          <a:prstGeom prst="roundRect">
            <a:avLst>
              <a:gd name="adj" fmla="val 9412"/>
            </a:avLst>
          </a:prstGeom>
          <a:solidFill>
            <a:srgbClr val="0F6E56"/>
          </a:solidFill>
          <a:ln/>
        </p:spPr>
      </p:sp>
      <p:sp>
        <p:nvSpPr>
          <p:cNvPr id="6" name="Text 4"/>
          <p:cNvSpPr/>
          <p:nvPr/>
        </p:nvSpPr>
        <p:spPr>
          <a:xfrm>
            <a:off x="731520" y="3383280"/>
            <a:ext cx="7680960" cy="77724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There's an engine under the steady line. Built, not born.</a:t>
            </a:r>
            <a:endParaRPr lang="en-US"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THAT STEADY ALTITUDE HAS A NUMBER</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400" b="1" dirty="0">
                <a:solidFill>
                  <a:srgbClr val="FFFFFF"/>
                </a:solidFill>
                <a:latin typeface="Cambria" pitchFamily="34" charset="0"/>
                <a:ea typeface="Cambria" pitchFamily="34" charset="-122"/>
                <a:cs typeface="Cambria" pitchFamily="34" charset="-120"/>
              </a:rPr>
              <a:t>Your Peace Number.</a:t>
            </a:r>
            <a:endParaRPr lang="en-US" sz="34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Not 'get more clients.' An actual number you can aim at. We do the math in 1.3.</a:t>
            </a:r>
            <a:endParaRPr lang="en-US"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Name your </a:t>
            </a:r>
            <a:pPr indent="0" marL="0">
              <a:buNone/>
            </a:pPr>
            <a:r>
              <a:rPr lang="en-US" sz="3000" b="1" dirty="0">
                <a:solidFill>
                  <a:srgbClr val="1D9E75"/>
                </a:solidFill>
                <a:latin typeface="Cambria" pitchFamily="34" charset="0"/>
                <a:ea typeface="Cambria" pitchFamily="34" charset="-122"/>
                <a:cs typeface="Cambria" pitchFamily="34" charset="-120"/>
              </a:rPr>
              <a:t>rollercoaster.</a:t>
            </a:r>
            <a:endParaRPr lang="en-US" sz="3000" dirty="0"/>
          </a:p>
        </p:txBody>
      </p:sp>
      <p:sp>
        <p:nvSpPr>
          <p:cNvPr id="4" name="Shape 2"/>
          <p:cNvSpPr/>
          <p:nvPr/>
        </p:nvSpPr>
        <p:spPr>
          <a:xfrm>
            <a:off x="502920" y="1783080"/>
            <a:ext cx="502920" cy="502920"/>
          </a:xfrm>
          <a:prstGeom prst="ellipse">
            <a:avLst/>
          </a:prstGeom>
          <a:solidFill>
            <a:srgbClr val="D85A30"/>
          </a:solidFill>
          <a:ln/>
        </p:spPr>
      </p:sp>
      <p:sp>
        <p:nvSpPr>
          <p:cNvPr id="5" name="Text 3"/>
          <p:cNvSpPr/>
          <p:nvPr/>
        </p:nvSpPr>
        <p:spPr>
          <a:xfrm>
            <a:off x="502920" y="178308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3736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The moment</a:t>
            </a:r>
            <a:endParaRPr lang="en-US" sz="1600" dirty="0"/>
          </a:p>
        </p:txBody>
      </p:sp>
      <p:sp>
        <p:nvSpPr>
          <p:cNvPr id="7" name="Text 5"/>
          <p:cNvSpPr/>
          <p:nvPr/>
        </p:nvSpPr>
        <p:spPr>
          <a:xfrm>
            <a:off x="4114800" y="173736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Your worst feast or famine month, in one sentence. The scramble you still remember.</a:t>
            </a:r>
            <a:endParaRPr lang="en-US" sz="1250" dirty="0"/>
          </a:p>
        </p:txBody>
      </p:sp>
      <p:sp>
        <p:nvSpPr>
          <p:cNvPr id="8" name="Shape 6"/>
          <p:cNvSpPr/>
          <p:nvPr/>
        </p:nvSpPr>
        <p:spPr>
          <a:xfrm>
            <a:off x="502920" y="2697480"/>
            <a:ext cx="502920" cy="502920"/>
          </a:xfrm>
          <a:prstGeom prst="ellipse">
            <a:avLst/>
          </a:prstGeom>
          <a:solidFill>
            <a:srgbClr val="D85A30"/>
          </a:solidFill>
          <a:ln/>
        </p:spPr>
      </p:sp>
      <p:sp>
        <p:nvSpPr>
          <p:cNvPr id="9" name="Text 7"/>
          <p:cNvSpPr/>
          <p:nvPr/>
        </p:nvSpPr>
        <p:spPr>
          <a:xfrm>
            <a:off x="502920" y="269748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5176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The hours</a:t>
            </a:r>
            <a:endParaRPr lang="en-US" sz="1600" dirty="0"/>
          </a:p>
        </p:txBody>
      </p:sp>
      <p:sp>
        <p:nvSpPr>
          <p:cNvPr id="11" name="Text 9"/>
          <p:cNvSpPr/>
          <p:nvPr/>
        </p:nvSpPr>
        <p:spPr>
          <a:xfrm>
            <a:off x="4114800" y="265176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Where last month's hours actually went. Social, proposals, FAM, admin, client work.</a:t>
            </a:r>
            <a:endParaRPr lang="en-US" sz="1250" dirty="0"/>
          </a:p>
        </p:txBody>
      </p:sp>
      <p:sp>
        <p:nvSpPr>
          <p:cNvPr id="12" name="Shape 10"/>
          <p:cNvSpPr/>
          <p:nvPr/>
        </p:nvSpPr>
        <p:spPr>
          <a:xfrm>
            <a:off x="502920" y="3611880"/>
            <a:ext cx="502920" cy="502920"/>
          </a:xfrm>
          <a:prstGeom prst="ellipse">
            <a:avLst/>
          </a:prstGeom>
          <a:solidFill>
            <a:srgbClr val="D85A30"/>
          </a:solidFill>
          <a:ln/>
        </p:spPr>
      </p:sp>
      <p:sp>
        <p:nvSpPr>
          <p:cNvPr id="13" name="Text 11"/>
          <p:cNvSpPr/>
          <p:nvPr/>
        </p:nvSpPr>
        <p:spPr>
          <a:xfrm>
            <a:off x="502920" y="361188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56616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The gap</a:t>
            </a:r>
            <a:endParaRPr lang="en-US" sz="1600" dirty="0"/>
          </a:p>
        </p:txBody>
      </p:sp>
      <p:sp>
        <p:nvSpPr>
          <p:cNvPr id="15" name="Text 13"/>
          <p:cNvSpPr/>
          <p:nvPr/>
        </p:nvSpPr>
        <p:spPr>
          <a:xfrm>
            <a:off x="4114800" y="356616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How many of those hours built next month's client? One honest number.</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The fix is a system,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not more hustle.</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name the trap now and you know it has a fix. Seeing you need an engine is not the same as building one. Alone, that's a year of work, and you'd get pieces wrong.</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1.2  Find Your North: an engine pointed wrong just gets you lost faster.</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first brick in the community.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11430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QUESTION YOU ASK EVERY DAY</a:t>
            </a:r>
            <a:endParaRPr lang="en-US" sz="1100" dirty="0"/>
          </a:p>
        </p:txBody>
      </p:sp>
      <p:sp>
        <p:nvSpPr>
          <p:cNvPr id="3" name="Text 1"/>
          <p:cNvSpPr/>
          <p:nvPr/>
        </p:nvSpPr>
        <p:spPr>
          <a:xfrm>
            <a:off x="502920" y="1554480"/>
            <a:ext cx="8138160" cy="2011680"/>
          </a:xfrm>
          <a:prstGeom prst="rect">
            <a:avLst/>
          </a:prstGeom>
          <a:noFill/>
          <a:ln/>
        </p:spPr>
        <p:txBody>
          <a:bodyPr wrap="square" rtlCol="0" anchor="t">
            <a:normAutofit/>
          </a:bodyPr>
          <a:lstStyle/>
          <a:p>
            <a:pPr indent="0" marL="0">
              <a:lnSpc>
                <a:spcPct val="108000"/>
              </a:lnSpc>
              <a:buNone/>
            </a:pPr>
            <a:r>
              <a:rPr lang="en-US" sz="3000" b="1" dirty="0">
                <a:solidFill>
                  <a:srgbClr val="FFFFFF"/>
                </a:solidFill>
                <a:latin typeface="Cambria" pitchFamily="34" charset="0"/>
                <a:ea typeface="Cambria" pitchFamily="34" charset="-122"/>
                <a:cs typeface="Cambria" pitchFamily="34" charset="-120"/>
              </a:rPr>
              <a:t>Not a windfall month. Not a viral post.
</a:t>
            </a:r>
            <a:endParaRPr lang="en-US" sz="3000" dirty="0"/>
          </a:p>
          <a:p>
            <a:pPr indent="0" marL="0">
              <a:lnSpc>
                <a:spcPct val="108000"/>
              </a:lnSpc>
              <a:buNone/>
            </a:pPr>
            <a:r>
              <a:rPr lang="en-US" sz="3000" b="1" dirty="0">
                <a:solidFill>
                  <a:srgbClr val="9FE1CB"/>
                </a:solidFill>
                <a:latin typeface="Cambria" pitchFamily="34" charset="0"/>
                <a:ea typeface="Cambria" pitchFamily="34" charset="-122"/>
                <a:cs typeface="Cambria" pitchFamily="34" charset="-120"/>
              </a:rPr>
              <a:t>Consistent. This month, and the next.</a:t>
            </a: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2001 · A REAL ESTATE WHITEBOARD</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My name went up </a:t>
            </a:r>
            <a:pPr indent="0" marL="0">
              <a:buNone/>
            </a:pPr>
            <a:r>
              <a:rPr lang="en-US" sz="3000" b="1" dirty="0">
                <a:solidFill>
                  <a:srgbClr val="1D9E75"/>
                </a:solidFill>
                <a:latin typeface="Cambria" pitchFamily="34" charset="0"/>
                <a:ea typeface="Cambria" pitchFamily="34" charset="-122"/>
                <a:cs typeface="Cambria" pitchFamily="34" charset="-120"/>
              </a:rPr>
              <a:t>on the 27th.</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Fully commissioned business. You eat what you kill. Close a deal, your name goes on the board for everyone to see. I sold my first home. I had arrived.</a:t>
            </a:r>
            <a:endParaRPr lang="en-US" sz="1800" dirty="0"/>
          </a:p>
        </p:txBody>
      </p:sp>
      <p:sp>
        <p:nvSpPr>
          <p:cNvPr id="5" name="Shape 3"/>
          <p:cNvSpPr/>
          <p:nvPr/>
        </p:nvSpPr>
        <p:spPr>
          <a:xfrm>
            <a:off x="502920" y="3383280"/>
            <a:ext cx="8138160" cy="777240"/>
          </a:xfrm>
          <a:prstGeom prst="roundRect">
            <a:avLst>
              <a:gd name="adj" fmla="val 9412"/>
            </a:avLst>
          </a:prstGeom>
          <a:solidFill>
            <a:srgbClr val="FAECE7"/>
          </a:solidFill>
          <a:ln w="19050">
            <a:solidFill>
              <a:srgbClr val="D85A30"/>
            </a:solidFill>
            <a:prstDash val="solid"/>
          </a:ln>
        </p:spPr>
      </p:sp>
      <p:sp>
        <p:nvSpPr>
          <p:cNvPr id="6" name="Text 4"/>
          <p:cNvSpPr/>
          <p:nvPr/>
        </p:nvSpPr>
        <p:spPr>
          <a:xfrm>
            <a:off x="731520" y="3383280"/>
            <a:ext cx="7680960" cy="777240"/>
          </a:xfrm>
          <a:prstGeom prst="rect">
            <a:avLst/>
          </a:prstGeom>
          <a:noFill/>
          <a:ln/>
        </p:spPr>
        <p:txBody>
          <a:bodyPr wrap="square" rtlCol="0" anchor="ctr">
            <a:normAutofit/>
          </a:bodyPr>
          <a:lstStyle/>
          <a:p>
            <a:pPr algn="ctr" indent="0" marL="0">
              <a:buNone/>
            </a:pPr>
            <a:r>
              <a:rPr lang="en-US" sz="1800" b="1" dirty="0">
                <a:solidFill>
                  <a:srgbClr val="993C1D"/>
                </a:solidFill>
                <a:latin typeface="Cambria" pitchFamily="34" charset="0"/>
                <a:ea typeface="Cambria" pitchFamily="34" charset="-122"/>
                <a:cs typeface="Cambria" pitchFamily="34" charset="-120"/>
              </a:rPr>
              <a:t>A couple days later, the 1st of the month, the board was wiped clean.</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TURN</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It hit me </a:t>
            </a:r>
            <a:pPr indent="0" marL="0">
              <a:buNone/>
            </a:pPr>
            <a:r>
              <a:rPr lang="en-US" sz="3000" b="1" dirty="0">
                <a:solidFill>
                  <a:srgbClr val="1D9E75"/>
                </a:solidFill>
                <a:latin typeface="Cambria" pitchFamily="34" charset="0"/>
                <a:ea typeface="Cambria" pitchFamily="34" charset="-122"/>
                <a:cs typeface="Cambria" pitchFamily="34" charset="-120"/>
              </a:rPr>
              <a:t>in the gut.</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I had poured every hour into that one deal. No next client. No pipeline. The board did not just erase my name. It showed me I was already back at zero.</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HERE'S WHAT MADE IT WORSE</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400" b="1" dirty="0">
                <a:solidFill>
                  <a:srgbClr val="FFFFFF"/>
                </a:solidFill>
                <a:latin typeface="Cambria" pitchFamily="34" charset="0"/>
                <a:ea typeface="Cambria" pitchFamily="34" charset="-122"/>
                <a:cs typeface="Cambria" pitchFamily="34" charset="-120"/>
              </a:rPr>
              <a:t>I did everything right.
</a:t>
            </a:r>
            <a:endParaRPr lang="en-US" sz="3400" dirty="0"/>
          </a:p>
          <a:p>
            <a:pPr indent="0" marL="0">
              <a:lnSpc>
                <a:spcPct val="108000"/>
              </a:lnSpc>
              <a:buNone/>
            </a:pPr>
            <a:r>
              <a:rPr lang="en-US" sz="3400" b="1" dirty="0">
                <a:solidFill>
                  <a:srgbClr val="9FE1CB"/>
                </a:solidFill>
                <a:latin typeface="Cambria" pitchFamily="34" charset="0"/>
                <a:ea typeface="Cambria" pitchFamily="34" charset="-122"/>
                <a:cs typeface="Cambria" pitchFamily="34" charset="-120"/>
              </a:rPr>
              <a:t>Nobody ever taught me this.</a:t>
            </a:r>
            <a:endParaRPr lang="en-US" sz="34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Every class, the license, the research. 25 years later, nobody is teaching it now either.</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SAME HOLE, DIFFERENT INDUSTRY</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Commission </a:t>
            </a:r>
            <a:pPr indent="0" marL="0">
              <a:buNone/>
            </a:pPr>
            <a:r>
              <a:rPr lang="en-US" sz="3000" b="1" dirty="0">
                <a:solidFill>
                  <a:srgbClr val="1D9E75"/>
                </a:solidFill>
                <a:latin typeface="Cambria" pitchFamily="34" charset="0"/>
                <a:ea typeface="Cambria" pitchFamily="34" charset="-122"/>
                <a:cs typeface="Cambria" pitchFamily="34" charset="-120"/>
              </a:rPr>
              <a:t>is commission.</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You took the training. Got the certifications. Went on the FAM trips. Built the proposals. You're on social every day. Not one of those taught you how to keep the bookings coming.</a:t>
            </a:r>
            <a:endParaRPr lang="en-US" sz="1700" dirty="0"/>
          </a:p>
        </p:txBody>
      </p:sp>
      <p:sp>
        <p:nvSpPr>
          <p:cNvPr id="5" name="Shape 3"/>
          <p:cNvSpPr/>
          <p:nvPr/>
        </p:nvSpPr>
        <p:spPr>
          <a:xfrm>
            <a:off x="502920" y="3383280"/>
            <a:ext cx="8138160" cy="777240"/>
          </a:xfrm>
          <a:prstGeom prst="roundRect">
            <a:avLst>
              <a:gd name="adj" fmla="val 9412"/>
            </a:avLst>
          </a:prstGeom>
          <a:solidFill>
            <a:srgbClr val="FAECE7"/>
          </a:solidFill>
          <a:ln w="19050">
            <a:solidFill>
              <a:srgbClr val="D85A30"/>
            </a:solidFill>
            <a:prstDash val="solid"/>
          </a:ln>
        </p:spPr>
      </p:sp>
      <p:sp>
        <p:nvSpPr>
          <p:cNvPr id="6" name="Text 4"/>
          <p:cNvSpPr/>
          <p:nvPr/>
        </p:nvSpPr>
        <p:spPr>
          <a:xfrm>
            <a:off x="731520" y="3383280"/>
            <a:ext cx="7680960" cy="777240"/>
          </a:xfrm>
          <a:prstGeom prst="rect">
            <a:avLst/>
          </a:prstGeom>
          <a:noFill/>
          <a:ln/>
        </p:spPr>
        <p:txBody>
          <a:bodyPr wrap="square" rtlCol="0" anchor="ctr">
            <a:normAutofit/>
          </a:bodyPr>
          <a:lstStyle/>
          <a:p>
            <a:pPr algn="ctr" indent="0" marL="0">
              <a:buNone/>
            </a:pPr>
            <a:r>
              <a:rPr lang="en-US" sz="1800" b="1" dirty="0">
                <a:solidFill>
                  <a:srgbClr val="993C1D"/>
                </a:solidFill>
                <a:latin typeface="Cambria" pitchFamily="34" charset="0"/>
                <a:ea typeface="Cambria" pitchFamily="34" charset="-122"/>
                <a:cs typeface="Cambria" pitchFamily="34" charset="-120"/>
              </a:rPr>
              <a:t>The rollercoaster doesn't care if you sell houses or honeymoons.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PROOF</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It took me </a:t>
            </a:r>
            <a:pPr indent="0" marL="0">
              <a:buNone/>
            </a:pPr>
            <a:r>
              <a:rPr lang="en-US" sz="3000" b="1" dirty="0">
                <a:solidFill>
                  <a:srgbClr val="1D9E75"/>
                </a:solidFill>
                <a:latin typeface="Cambria" pitchFamily="34" charset="0"/>
                <a:ea typeface="Cambria" pitchFamily="34" charset="-122"/>
                <a:cs typeface="Cambria" pitchFamily="34" charset="-120"/>
              </a:rPr>
              <a:t>three months.</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No sale the next month. Three months to the next closing. A tailspin I couldn't climb out of, because I was fighting something I couldn't see and couldn't name.</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THOUSANDS OF AGENTS LATER</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Not a character flaw. </a:t>
            </a:r>
            <a:pPr indent="0" marL="0">
              <a:buNone/>
            </a:pPr>
            <a:r>
              <a:rPr lang="en-US" sz="3000" b="1" dirty="0">
                <a:solidFill>
                  <a:srgbClr val="1D9E75"/>
                </a:solidFill>
                <a:latin typeface="Cambria" pitchFamily="34" charset="0"/>
                <a:ea typeface="Cambria" pitchFamily="34" charset="-122"/>
                <a:cs typeface="Cambria" pitchFamily="34" charset="-120"/>
              </a:rPr>
              <a:t>A system flaw.</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Heads down, buried in the deal in front of them, nothing built to bring in the next one. They don't have an engine.</a:t>
            </a:r>
            <a:endParaRPr lang="en-US" sz="1800" dirty="0"/>
          </a:p>
        </p:txBody>
      </p:sp>
      <p:sp>
        <p:nvSpPr>
          <p:cNvPr id="5" name="Shape 3"/>
          <p:cNvSpPr/>
          <p:nvPr/>
        </p:nvSpPr>
        <p:spPr>
          <a:xfrm>
            <a:off x="502920" y="3291840"/>
            <a:ext cx="8138160" cy="777240"/>
          </a:xfrm>
          <a:prstGeom prst="roundRect">
            <a:avLst>
              <a:gd name="adj" fmla="val 9412"/>
            </a:avLst>
          </a:prstGeom>
          <a:solidFill>
            <a:srgbClr val="0F6E56"/>
          </a:solidFill>
          <a:ln/>
        </p:spPr>
      </p:sp>
      <p:sp>
        <p:nvSpPr>
          <p:cNvPr id="6" name="Text 4"/>
          <p:cNvSpPr/>
          <p:nvPr/>
        </p:nvSpPr>
        <p:spPr>
          <a:xfrm>
            <a:off x="731520" y="3291840"/>
            <a:ext cx="7680960" cy="77724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The good news about a system flaw: systems can be fixed.</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NAME IT AND YOU CAN FIGHT IT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a:t>
            </a:r>
            <a:pPr indent="0" marL="0">
              <a:buNone/>
            </a:pPr>
            <a:r>
              <a:rPr lang="en-US" sz="3000" b="1" dirty="0">
                <a:solidFill>
                  <a:srgbClr val="1D9E75"/>
                </a:solidFill>
                <a:latin typeface="Cambria" pitchFamily="34" charset="0"/>
                <a:ea typeface="Cambria" pitchFamily="34" charset="-122"/>
                <a:cs typeface="Cambria" pitchFamily="34" charset="-120"/>
              </a:rPr>
              <a:t>Feast or Famine</a:t>
            </a:r>
            <a:pPr indent="0" marL="0">
              <a:buNone/>
            </a:pPr>
            <a:r>
              <a:rPr lang="en-US" sz="3000" b="1" dirty="0">
                <a:solidFill>
                  <a:srgbClr val="1C2733"/>
                </a:solidFill>
                <a:latin typeface="Cambria" pitchFamily="34" charset="0"/>
                <a:ea typeface="Cambria" pitchFamily="34" charset="-122"/>
                <a:cs typeface="Cambria" pitchFamily="34" charset="-120"/>
              </a:rPr>
              <a:t> headwind.</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800" dirty="0">
                <a:solidFill>
                  <a:srgbClr val="3F4B59"/>
                </a:solidFill>
                <a:latin typeface="Calibri" pitchFamily="34" charset="0"/>
                <a:ea typeface="Calibri" pitchFamily="34" charset="-122"/>
                <a:cs typeface="Calibri" pitchFamily="34" charset="-120"/>
              </a:rPr>
              <a:t>Never knowing where the next booking comes from. You swing between slammed and silent and never get to exhale. You can't fight weather you can't see.</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1.1 · The Income Rollercoaster</dc:title>
  <dc:subject>PptxGenJS Presentation</dc:subject>
  <dc:creator>Marketing Journeys</dc:creator>
  <cp:lastModifiedBy>Marketing Journeys</cp:lastModifiedBy>
  <cp:revision>1</cp:revision>
  <dcterms:created xsi:type="dcterms:W3CDTF">2026-06-13T12:13:37Z</dcterms:created>
  <dcterms:modified xsi:type="dcterms:W3CDTF">2026-06-13T12:13:37Z</dcterms:modified>
</cp:coreProperties>
</file>